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8" r:id="rId3"/>
    <p:sldId id="335" r:id="rId4"/>
    <p:sldId id="259" r:id="rId5"/>
    <p:sldId id="260" r:id="rId6"/>
    <p:sldId id="315" r:id="rId7"/>
    <p:sldId id="261" r:id="rId8"/>
    <p:sldId id="262" r:id="rId9"/>
    <p:sldId id="263" r:id="rId10"/>
    <p:sldId id="264" r:id="rId11"/>
    <p:sldId id="265" r:id="rId12"/>
    <p:sldId id="312" r:id="rId13"/>
    <p:sldId id="267" r:id="rId14"/>
    <p:sldId id="268" r:id="rId15"/>
    <p:sldId id="269" r:id="rId16"/>
    <p:sldId id="272" r:id="rId17"/>
    <p:sldId id="276" r:id="rId18"/>
    <p:sldId id="277" r:id="rId19"/>
    <p:sldId id="338" r:id="rId20"/>
    <p:sldId id="339" r:id="rId21"/>
    <p:sldId id="340" r:id="rId22"/>
    <p:sldId id="354" r:id="rId23"/>
    <p:sldId id="317" r:id="rId24"/>
    <p:sldId id="316" r:id="rId25"/>
    <p:sldId id="282" r:id="rId26"/>
    <p:sldId id="283" r:id="rId27"/>
    <p:sldId id="298" r:id="rId28"/>
    <p:sldId id="355" r:id="rId29"/>
    <p:sldId id="336" r:id="rId30"/>
    <p:sldId id="319" r:id="rId31"/>
    <p:sldId id="322" r:id="rId32"/>
    <p:sldId id="324" r:id="rId33"/>
    <p:sldId id="341" r:id="rId34"/>
    <p:sldId id="356" r:id="rId35"/>
    <p:sldId id="357" r:id="rId36"/>
    <p:sldId id="358" r:id="rId37"/>
    <p:sldId id="359" r:id="rId38"/>
    <p:sldId id="321" r:id="rId39"/>
    <p:sldId id="293" r:id="rId40"/>
    <p:sldId id="342" r:id="rId41"/>
    <p:sldId id="325" r:id="rId42"/>
    <p:sldId id="343" r:id="rId43"/>
    <p:sldId id="344" r:id="rId44"/>
    <p:sldId id="346" r:id="rId45"/>
    <p:sldId id="347" r:id="rId46"/>
    <p:sldId id="348" r:id="rId47"/>
    <p:sldId id="349" r:id="rId48"/>
    <p:sldId id="295" r:id="rId49"/>
    <p:sldId id="350" r:id="rId50"/>
    <p:sldId id="351" r:id="rId51"/>
    <p:sldId id="352" r:id="rId52"/>
    <p:sldId id="332" r:id="rId53"/>
    <p:sldId id="353" r:id="rId54"/>
    <p:sldId id="360" r:id="rId55"/>
    <p:sldId id="31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6" autoAdjust="0"/>
    <p:restoredTop sz="96803" autoAdjust="0"/>
  </p:normalViewPr>
  <p:slideViewPr>
    <p:cSldViewPr>
      <p:cViewPr>
        <p:scale>
          <a:sx n="80" d="100"/>
          <a:sy n="80" d="100"/>
        </p:scale>
        <p:origin x="-122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Кеше саны</c:v>
                </c:pt>
              </c:strCache>
            </c:strRef>
          </c:tx>
          <c:dLbls>
            <c:dLbl>
              <c:idx val="0"/>
              <c:layout>
                <c:manualLayout>
                  <c:x val="-0.23067269369106638"/>
                  <c:y val="-8.7926389165185782E-3"/>
                </c:manualLayout>
              </c:layout>
              <c:tx>
                <c:rich>
                  <a:bodyPr/>
                  <a:lstStyle/>
                  <a:p>
                    <a:pPr>
                      <a:defRPr sz="4400"/>
                    </a:pPr>
                    <a:r>
                      <a:rPr lang="en-US" dirty="0" smtClean="0"/>
                      <a:t>6</a:t>
                    </a:r>
                    <a:r>
                      <a:rPr lang="ru-RU" dirty="0" smtClean="0"/>
                      <a:t>6</a:t>
                    </a:r>
                    <a:r>
                      <a:rPr lang="ru-RU" sz="4400" dirty="0" smtClean="0"/>
                      <a:t>1</a:t>
                    </a:r>
                    <a:endParaRPr lang="en-US" sz="4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73710143870905"/>
                  <c:y val="-8.0499750999008003E-3"/>
                </c:manualLayout>
              </c:layout>
              <c:tx>
                <c:rich>
                  <a:bodyPr/>
                  <a:lstStyle/>
                  <a:p>
                    <a:pPr>
                      <a:defRPr sz="4800"/>
                    </a:pPr>
                    <a:r>
                      <a:rPr lang="en-US" dirty="0" smtClean="0"/>
                      <a:t>5</a:t>
                    </a:r>
                    <a:r>
                      <a:rPr lang="tt-RU" dirty="0" smtClean="0"/>
                      <a:t>57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Чүти</c:v>
                </c:pt>
                <c:pt idx="1">
                  <c:v>Олы Тәрбит</c:v>
                </c:pt>
                <c:pt idx="2">
                  <c:v>Барлыгы 1218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661</c:v>
                </c:pt>
                <c:pt idx="1">
                  <c:v>557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txPr>
          <a:bodyPr/>
          <a:lstStyle/>
          <a:p>
            <a:pPr>
              <a:defRPr sz="2400"/>
            </a:pPr>
            <a:endParaRPr lang="ru-RU"/>
          </a:p>
        </c:txPr>
      </c:legendEntry>
      <c:layout>
        <c:manualLayout>
          <c:xMode val="edge"/>
          <c:yMode val="edge"/>
          <c:x val="0.69778166618061632"/>
          <c:y val="0.44499798395979667"/>
          <c:w val="0.29913191406629724"/>
          <c:h val="0.343923941879296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Чүти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65</a:t>
                    </a:r>
                    <a:r>
                      <a:rPr lang="tt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65</a:t>
                    </a:r>
                    <a:r>
                      <a:rPr lang="tt-RU" smtClean="0"/>
                      <a:t>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tt-RU" smtClean="0"/>
                      <a:t>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650</c:v>
                </c:pt>
                <c:pt idx="1">
                  <c:v>659</c:v>
                </c:pt>
                <c:pt idx="2">
                  <c:v>661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Олы Тәрбит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57</a:t>
                    </a:r>
                    <a:r>
                      <a:rPr lang="tt-RU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tt-RU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tt-RU" smtClean="0"/>
                      <a:t>57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4"/>
                <c:pt idx="0">
                  <c:v>571</c:v>
                </c:pt>
                <c:pt idx="1">
                  <c:v>560</c:v>
                </c:pt>
                <c:pt idx="2">
                  <c:v>557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Барлыгы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12</a:t>
                    </a:r>
                    <a:r>
                      <a:rPr lang="tt-RU" smtClean="0"/>
                      <a:t>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12</a:t>
                    </a:r>
                    <a:r>
                      <a:rPr lang="tt-RU" smtClean="0"/>
                      <a:t>19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121</a:t>
                    </a:r>
                    <a:r>
                      <a:rPr lang="tt-RU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4"/>
                <c:pt idx="0">
                  <c:v>1221</c:v>
                </c:pt>
                <c:pt idx="1">
                  <c:v>1219</c:v>
                </c:pt>
                <c:pt idx="2">
                  <c:v>1218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021760"/>
        <c:axId val="36023296"/>
      </c:barChart>
      <c:catAx>
        <c:axId val="3602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6023296"/>
        <c:crosses val="autoZero"/>
        <c:auto val="1"/>
        <c:lblAlgn val="ctr"/>
        <c:lblOffset val="100"/>
        <c:noMultiLvlLbl val="0"/>
      </c:catAx>
      <c:valAx>
        <c:axId val="36023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021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01.01.201</a:t>
            </a:r>
            <a:r>
              <a:rPr lang="ru-RU" dirty="0" smtClean="0"/>
              <a:t>7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01.01.2013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tt-RU" dirty="0" smtClean="0"/>
                      <a:t>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163981238456307E-2"/>
                  <c:y val="-4.9626297017911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tt-RU" dirty="0" smtClean="0"/>
                      <a:t>289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21</a:t>
                    </a:r>
                    <a:r>
                      <a:rPr lang="tt-RU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tt-RU" dirty="0" smtClean="0"/>
                      <a:t>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tt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tt-RU" dirty="0" smtClean="0"/>
                      <a:t>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Пенсионеры</c:v>
                </c:pt>
                <c:pt idx="1">
                  <c:v>По уходу за пенсионерами</c:v>
                </c:pt>
                <c:pt idx="2">
                  <c:v>Работающие</c:v>
                </c:pt>
                <c:pt idx="3">
                  <c:v>Работающие за пределами района</c:v>
                </c:pt>
                <c:pt idx="4">
                  <c:v>Студенты</c:v>
                </c:pt>
                <c:pt idx="5">
                  <c:v>Школьники</c:v>
                </c:pt>
                <c:pt idx="6">
                  <c:v>Армия</c:v>
                </c:pt>
                <c:pt idx="7">
                  <c:v>Дети дошкольного возраста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332</c:v>
                </c:pt>
                <c:pt idx="1">
                  <c:v>25</c:v>
                </c:pt>
                <c:pt idx="2">
                  <c:v>289</c:v>
                </c:pt>
                <c:pt idx="3">
                  <c:v>210</c:v>
                </c:pt>
                <c:pt idx="4">
                  <c:v>38</c:v>
                </c:pt>
                <c:pt idx="5">
                  <c:v>159</c:v>
                </c:pt>
                <c:pt idx="6">
                  <c:v>6</c:v>
                </c:pt>
                <c:pt idx="7">
                  <c:v>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631561679790023"/>
          <c:y val="0.13410685200206557"/>
          <c:w val="0.27442512394284047"/>
          <c:h val="0.8658931479979344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BC5AC-6870-4931-8A80-8ED61162A93A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45851-B8E5-450F-976E-C08F498A6D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45851-B8E5-450F-976E-C08F498A6DD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4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45851-B8E5-450F-976E-C08F498A6DD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9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0385E9-72D0-4572-8018-24C61B7E799C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8359080" cy="59766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8287072" cy="6048672"/>
          </a:xfrm>
        </p:spPr>
        <p:txBody>
          <a:bodyPr>
            <a:normAutofit/>
          </a:bodyPr>
          <a:lstStyle/>
          <a:p>
            <a:r>
              <a:rPr lang="tt-RU" sz="4400" dirty="0"/>
              <a:t>Татарстан  Республикасы</a:t>
            </a:r>
          </a:p>
          <a:p>
            <a:r>
              <a:rPr lang="tt-RU" sz="4400" dirty="0"/>
              <a:t>Кайбыч муниципаль районы</a:t>
            </a:r>
          </a:p>
          <a:p>
            <a:r>
              <a:rPr lang="tt-RU" sz="4400" dirty="0" smtClean="0"/>
              <a:t>Чүти </a:t>
            </a:r>
            <a:r>
              <a:rPr lang="tt-RU" sz="4400" dirty="0"/>
              <a:t>авыл җирлеге Советының һәм башкарма комитетының </a:t>
            </a:r>
            <a:r>
              <a:rPr lang="tt-RU" sz="4400" dirty="0" smtClean="0"/>
              <a:t>2016 </a:t>
            </a:r>
            <a:r>
              <a:rPr lang="tt-RU" sz="4400" dirty="0"/>
              <a:t>нче елда эшләнгән эшенә отчеты һәм алда торган бурычлар.</a:t>
            </a:r>
          </a:p>
          <a:p>
            <a:r>
              <a:rPr lang="tt-RU" sz="4400" dirty="0" smtClean="0"/>
              <a:t>13.01.2017 ел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723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Чүти</a:t>
            </a:r>
            <a:r>
              <a:rPr lang="ru-RU" dirty="0" smtClean="0"/>
              <a:t> </a:t>
            </a:r>
            <a:r>
              <a:rPr lang="ru-RU" dirty="0" err="1" smtClean="0"/>
              <a:t>урта</a:t>
            </a:r>
            <a:r>
              <a:rPr lang="ru-RU" dirty="0" smtClean="0"/>
              <a:t> </a:t>
            </a:r>
            <a:r>
              <a:rPr lang="ru-RU" dirty="0" err="1" smtClean="0"/>
              <a:t>мәктәбе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6298"/>
            <a:ext cx="8642554" cy="5645070"/>
          </a:xfrm>
        </p:spPr>
      </p:pic>
    </p:spTree>
    <p:extLst>
      <p:ext uri="{BB962C8B-B14F-4D97-AF65-F5344CB8AC3E}">
        <p14:creationId xmlns:p14="http://schemas.microsoft.com/office/powerpoint/2010/main" val="348064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tt-RU" dirty="0" smtClean="0"/>
              <a:t>Олы Тәрбит балалар бакчасы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52468"/>
            <a:ext cx="7868462" cy="4721077"/>
          </a:xfrm>
        </p:spPr>
      </p:pic>
    </p:spTree>
    <p:extLst>
      <p:ext uri="{BB962C8B-B14F-4D97-AF65-F5344CB8AC3E}">
        <p14:creationId xmlns:p14="http://schemas.microsoft.com/office/powerpoint/2010/main" val="10264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ФАП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551132" cy="4913349"/>
          </a:xfrm>
        </p:spPr>
      </p:pic>
    </p:spTree>
    <p:extLst>
      <p:ext uri="{BB962C8B-B14F-4D97-AF65-F5344CB8AC3E}">
        <p14:creationId xmlns:p14="http://schemas.microsoft.com/office/powerpoint/2010/main" val="24486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Чүти авыл мәдәният йорты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28784" cy="568863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" y="1013754"/>
            <a:ext cx="87943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2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tt-RU" sz="4000" dirty="0" smtClean="0"/>
              <a:t>Олы Тәрбит авылы мәдәният йорты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3" b="8927"/>
          <a:stretch/>
        </p:blipFill>
        <p:spPr>
          <a:xfrm>
            <a:off x="683568" y="980728"/>
            <a:ext cx="7200800" cy="5688632"/>
          </a:xfrm>
        </p:spPr>
      </p:pic>
    </p:spTree>
    <p:extLst>
      <p:ext uri="{BB962C8B-B14F-4D97-AF65-F5344CB8AC3E}">
        <p14:creationId xmlns:p14="http://schemas.microsoft.com/office/powerpoint/2010/main" val="243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кибетләре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210423" cy="315781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 b="11981"/>
          <a:stretch/>
        </p:blipFill>
        <p:spPr bwMode="auto">
          <a:xfrm>
            <a:off x="4211960" y="1196752"/>
            <a:ext cx="4728420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" b="12834"/>
          <a:stretch/>
        </p:blipFill>
        <p:spPr bwMode="auto">
          <a:xfrm>
            <a:off x="755576" y="3573016"/>
            <a:ext cx="4267643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Чути</a:t>
            </a:r>
            <a:r>
              <a:rPr lang="ru-RU" dirty="0" smtClean="0"/>
              <a:t>  </a:t>
            </a:r>
            <a:r>
              <a:rPr lang="ru-RU" dirty="0" err="1" smtClean="0"/>
              <a:t>кибетләре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360836" cy="252062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672408" cy="275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99717" cy="322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432176"/>
            <a:ext cx="3609181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5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Ч</a:t>
            </a:r>
            <a:r>
              <a:rPr lang="tt-RU" dirty="0" smtClean="0"/>
              <a:t>үти мәчете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" b="12014"/>
          <a:stretch/>
        </p:blipFill>
        <p:spPr>
          <a:xfrm>
            <a:off x="467544" y="987976"/>
            <a:ext cx="8208912" cy="5609600"/>
          </a:xfrm>
        </p:spPr>
      </p:pic>
    </p:spTree>
    <p:extLst>
      <p:ext uri="{BB962C8B-B14F-4D97-AF65-F5344CB8AC3E}">
        <p14:creationId xmlns:p14="http://schemas.microsoft.com/office/powerpoint/2010/main" val="34537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чиркәүе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1347"/>
            <a:ext cx="7848872" cy="5770021"/>
          </a:xfrm>
        </p:spPr>
      </p:pic>
    </p:spTree>
    <p:extLst>
      <p:ext uri="{BB962C8B-B14F-4D97-AF65-F5344CB8AC3E}">
        <p14:creationId xmlns:p14="http://schemas.microsoft.com/office/powerpoint/2010/main" val="1936775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Кириловлар йорты</a:t>
            </a:r>
            <a:endParaRPr lang="ru-RU" dirty="0"/>
          </a:p>
        </p:txBody>
      </p:sp>
      <p:pic>
        <p:nvPicPr>
          <p:cNvPr id="4098" name="Picture 2" descr="C:\Users\Алексей\Desktop\Новая папка (3)\IMG_1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1130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r>
              <a:rPr lang="tt-RU" dirty="0" smtClean="0"/>
              <a:t>өн тәртибе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t-RU" dirty="0" smtClean="0"/>
              <a:t>1.Чүти авыл җирлеге башкарма комитетының  2016 ел эш отчеты һәм 2017 елга каралган эш планы. (Козлов А.Т.)</a:t>
            </a:r>
          </a:p>
          <a:p>
            <a:r>
              <a:rPr lang="tt-RU" dirty="0" smtClean="0"/>
              <a:t>2.Җирлектә урнашкан оешмаларның эш отчетлары. </a:t>
            </a:r>
          </a:p>
          <a:p>
            <a:pPr marL="0" indent="0">
              <a:buNone/>
            </a:pPr>
            <a:r>
              <a:rPr lang="tt-RU" dirty="0" smtClean="0"/>
              <a:t> 1) Мәктәп директоры (Бухарова Л.Г.)                                    </a:t>
            </a:r>
          </a:p>
          <a:p>
            <a:pPr marL="0" indent="0">
              <a:buNone/>
            </a:pPr>
            <a:r>
              <a:rPr lang="tt-RU" dirty="0" smtClean="0"/>
              <a:t>2) Чүти авыл ФАП фел</a:t>
            </a:r>
            <a:r>
              <a:rPr lang="ru-RU" dirty="0" smtClean="0"/>
              <a:t>ь</a:t>
            </a:r>
            <a:r>
              <a:rPr lang="tt-RU" dirty="0" smtClean="0"/>
              <a:t>дшеры (Гиззатова Ф.Р.)                     3)Чүти авыл клубы методисты (Гильфанова Г.К.)</a:t>
            </a:r>
          </a:p>
          <a:p>
            <a:pPr marL="0" indent="0">
              <a:buNone/>
            </a:pPr>
            <a:r>
              <a:rPr lang="tt-RU" dirty="0" smtClean="0"/>
              <a:t>4)Чүти авыл китапханәчесе (Низамутдинова Ф.М.)</a:t>
            </a:r>
          </a:p>
          <a:p>
            <a:pPr marL="0" indent="0">
              <a:buNone/>
            </a:pPr>
            <a:r>
              <a:rPr lang="tt-RU" dirty="0" smtClean="0"/>
              <a:t>5) Чүти авыл җирлеге ветераннар советы рәисе (Уткин В.С.) </a:t>
            </a:r>
          </a:p>
          <a:p>
            <a:pPr marL="0" indent="0">
              <a:buNone/>
            </a:pPr>
            <a:r>
              <a:rPr lang="tt-RU" dirty="0"/>
              <a:t>3</a:t>
            </a:r>
            <a:r>
              <a:rPr lang="tt-RU" dirty="0" smtClean="0"/>
              <a:t>.ОП </a:t>
            </a:r>
            <a:r>
              <a:rPr lang="tt-RU" dirty="0"/>
              <a:t>“Кайбицы” участковый (</a:t>
            </a:r>
            <a:r>
              <a:rPr lang="tt-RU" dirty="0" smtClean="0"/>
              <a:t>Камалов Н.С.)</a:t>
            </a:r>
            <a:endParaRPr lang="tt-RU" dirty="0"/>
          </a:p>
          <a:p>
            <a:pPr marL="0" indent="0">
              <a:buNone/>
            </a:pPr>
            <a:r>
              <a:rPr lang="tt-RU" dirty="0"/>
              <a:t>4</a:t>
            </a:r>
            <a:r>
              <a:rPr lang="tt-RU" dirty="0" smtClean="0"/>
              <a:t>. Кайбыч районы прокуроры  (Загрутдинов Р.Б.)</a:t>
            </a:r>
          </a:p>
          <a:p>
            <a:pPr marL="0" indent="0">
              <a:buNone/>
            </a:pPr>
            <a:r>
              <a:rPr lang="tt-RU" dirty="0"/>
              <a:t>5</a:t>
            </a:r>
            <a:r>
              <a:rPr lang="tt-RU" dirty="0" smtClean="0"/>
              <a:t>.Кайбыч муни</a:t>
            </a:r>
            <a:r>
              <a:rPr lang="ru-RU" dirty="0" smtClean="0"/>
              <a:t>ц</a:t>
            </a:r>
            <a:r>
              <a:rPr lang="tt-RU" dirty="0" smtClean="0"/>
              <a:t>ипал</a:t>
            </a:r>
            <a:r>
              <a:rPr lang="ru-RU" dirty="0" smtClean="0"/>
              <a:t>ь</a:t>
            </a:r>
            <a:r>
              <a:rPr lang="tt-RU" dirty="0" smtClean="0"/>
              <a:t> район башлыгы Рахматуллин А.И. сүзе</a:t>
            </a:r>
          </a:p>
          <a:p>
            <a:pPr marL="0" indent="0">
              <a:buNone/>
            </a:pPr>
            <a:r>
              <a:rPr lang="tt-RU" dirty="0"/>
              <a:t> </a:t>
            </a:r>
            <a:r>
              <a:rPr lang="tt-RU" dirty="0" smtClean="0"/>
              <a:t>   </a:t>
            </a:r>
            <a:r>
              <a:rPr lang="ru-RU" dirty="0" smtClean="0"/>
              <a:t>          </a:t>
            </a:r>
            <a:endParaRPr lang="tt-RU" dirty="0" smtClean="0"/>
          </a:p>
        </p:txBody>
      </p:sp>
    </p:spTree>
    <p:extLst>
      <p:ext uri="{BB962C8B-B14F-4D97-AF65-F5344CB8AC3E}">
        <p14:creationId xmlns:p14="http://schemas.microsoft.com/office/powerpoint/2010/main" val="37496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esktop\Новая папка (3)\image (3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887635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83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ей\Desktop\Новая папка (3)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648340"/>
            <a:ext cx="8965504" cy="597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фото\IMG_20160728_191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84810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3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336944"/>
              </p:ext>
            </p:extLst>
          </p:nvPr>
        </p:nvGraphicFramePr>
        <p:xfrm>
          <a:off x="251518" y="980727"/>
          <a:ext cx="8568953" cy="5616624"/>
        </p:xfrm>
        <a:graphic>
          <a:graphicData uri="http://schemas.openxmlformats.org/drawingml/2006/table">
            <a:tbl>
              <a:tblPr/>
              <a:tblGrid>
                <a:gridCol w="2268440"/>
                <a:gridCol w="2224776"/>
                <a:gridCol w="1962787"/>
                <a:gridCol w="2112950"/>
              </a:tblGrid>
              <a:tr h="1404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үти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Олы Тәрбит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Барлыгы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Трактор</a:t>
                      </a: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лар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Җинел машиналар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101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168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Йөк машиналары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Мотоблок</a:t>
                      </a: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лар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600" y="116632"/>
            <a:ext cx="637347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   ҖИРЛЕГЕНДӘ  БУЛГАН ТЕХНИКА  САНЫ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01.01.2016 елга.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92189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462809"/>
              </p:ext>
            </p:extLst>
          </p:nvPr>
        </p:nvGraphicFramePr>
        <p:xfrm>
          <a:off x="107504" y="980728"/>
          <a:ext cx="8856984" cy="5940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3596"/>
                <a:gridCol w="983596"/>
                <a:gridCol w="983596"/>
                <a:gridCol w="983596"/>
                <a:gridCol w="984520"/>
                <a:gridCol w="984520"/>
                <a:gridCol w="984520"/>
                <a:gridCol w="984520"/>
                <a:gridCol w="984520"/>
              </a:tblGrid>
              <a:tr h="395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</a:rPr>
                        <a:t>Еллар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</a:rPr>
                        <a:t>2013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</a:rPr>
                        <a:t>2014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</a:rPr>
                        <a:t>                       </a:t>
                      </a:r>
                      <a:r>
                        <a:rPr lang="tt-RU" sz="1600" b="1" dirty="0" smtClean="0">
                          <a:effectLst/>
                        </a:rPr>
                        <a:t>2015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</a:rPr>
                        <a:t>                       </a:t>
                      </a:r>
                      <a:r>
                        <a:rPr lang="tt-RU" sz="1600" b="1" dirty="0" smtClean="0">
                          <a:effectLst/>
                        </a:rPr>
                        <a:t>2016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231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Эре мөгезле терлек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583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565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Чүти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Олы Тәрбит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Барлыгы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Чүти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Олы Тәрбит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Барлыгы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4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296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276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572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279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284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563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1080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Шул исәпә сыерлар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</a:rPr>
                        <a:t>258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</a:rPr>
                        <a:t>263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136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138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274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141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149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290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532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Дуңгызлар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532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Сарыклар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543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475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348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167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515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418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200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618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532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Кәҗәләр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14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15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29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15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14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29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416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Атлар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32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36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40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42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532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Кош-корт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1808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940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920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1860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1983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1013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2996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  <a:tr h="532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Умарта оялары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</a:rPr>
                        <a:t>30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10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</a:rPr>
                        <a:t>40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35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10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2800" b="1" dirty="0" smtClean="0"/>
                        <a:t>45</a:t>
                      </a:r>
                      <a:endParaRPr lang="ru-RU" sz="2800" b="1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9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Новая папка (7)\Иса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93288"/>
            <a:ext cx="5846997" cy="43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Исаев </a:t>
            </a:r>
            <a:r>
              <a:rPr lang="ru-RU" dirty="0" err="1" smtClean="0"/>
              <a:t>Владимирны</a:t>
            </a:r>
            <a:r>
              <a:rPr lang="tt-RU" dirty="0" smtClean="0"/>
              <a:t>ң хуҗалыгы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196752"/>
            <a:ext cx="5256584" cy="3942438"/>
          </a:xfrm>
        </p:spPr>
      </p:pic>
    </p:spTree>
    <p:extLst>
      <p:ext uri="{BB962C8B-B14F-4D97-AF65-F5344CB8AC3E}">
        <p14:creationId xmlns:p14="http://schemas.microsoft.com/office/powerpoint/2010/main" val="5472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ru-RU" dirty="0" err="1" smtClean="0"/>
              <a:t>Щукиннар</a:t>
            </a:r>
            <a:r>
              <a:rPr lang="ru-RU" dirty="0" smtClean="0"/>
              <a:t> </a:t>
            </a:r>
            <a:r>
              <a:rPr lang="ru-RU" dirty="0" err="1" smtClean="0"/>
              <a:t>фермасы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-3315" r="1572" b="17078"/>
          <a:stretch/>
        </p:blipFill>
        <p:spPr>
          <a:xfrm>
            <a:off x="611560" y="980728"/>
            <a:ext cx="7776864" cy="5449376"/>
          </a:xfrm>
        </p:spPr>
      </p:pic>
    </p:spTree>
    <p:extLst>
      <p:ext uri="{BB962C8B-B14F-4D97-AF65-F5344CB8AC3E}">
        <p14:creationId xmlns:p14="http://schemas.microsoft.com/office/powerpoint/2010/main" val="40485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Забойный цех</a:t>
            </a:r>
            <a:endParaRPr lang="ru-RU" dirty="0"/>
          </a:p>
        </p:txBody>
      </p:sp>
      <p:pic>
        <p:nvPicPr>
          <p:cNvPr id="5" name="Picture 2" descr="C:\Users\Алексей\Desktop\Новая папка (3)\IMG_62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29995" cy="562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8" y="692696"/>
            <a:ext cx="8833736" cy="5904656"/>
          </a:xfrm>
        </p:spPr>
      </p:pic>
    </p:spTree>
    <p:extLst>
      <p:ext uri="{BB962C8B-B14F-4D97-AF65-F5344CB8AC3E}">
        <p14:creationId xmlns:p14="http://schemas.microsoft.com/office/powerpoint/2010/main" val="534055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Район </a:t>
            </a:r>
            <a:r>
              <a:rPr lang="ru-RU" dirty="0" err="1" smtClean="0"/>
              <a:t>ярминк</a:t>
            </a:r>
            <a:r>
              <a:rPr lang="tt-RU" dirty="0" smtClean="0"/>
              <a:t>әсе</a:t>
            </a:r>
            <a:endParaRPr lang="ru-RU" dirty="0"/>
          </a:p>
        </p:txBody>
      </p:sp>
      <p:pic>
        <p:nvPicPr>
          <p:cNvPr id="2050" name="Picture 2" descr="C:\Users\Алексей\Desktop\Новая папка (3)\IMG_26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587"/>
            <a:ext cx="8659862" cy="57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3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t-RU" dirty="0" smtClean="0"/>
              <a:t>2016 елда каралган планнар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538917"/>
              </p:ext>
            </p:extLst>
          </p:nvPr>
        </p:nvGraphicFramePr>
        <p:xfrm>
          <a:off x="107504" y="1052739"/>
          <a:ext cx="8856985" cy="5688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9921"/>
                <a:gridCol w="1371995"/>
                <a:gridCol w="3685069"/>
              </a:tblGrid>
              <a:tr h="255021">
                <a:tc>
                  <a:txBody>
                    <a:bodyPr/>
                    <a:lstStyle/>
                    <a:p>
                      <a:pPr marL="7874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dirty="0">
                          <a:effectLst/>
                        </a:rPr>
                        <a:t>Чутеевское СП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 Исполнение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5925">
                <a:tc>
                  <a:txBody>
                    <a:bodyPr/>
                    <a:lstStyle/>
                    <a:p>
                      <a:pPr marL="7874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1. Открытие частной аптеки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   Чутеевский ФАП прошел лицензирование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2. Строительство клуба на 2017 год Б.Тябердино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  Планируется кап.     ремонт на 2017 г.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3. П</a:t>
                      </a:r>
                      <a:r>
                        <a:rPr lang="ru-RU" sz="1400">
                          <a:effectLst/>
                        </a:rPr>
                        <a:t>р</a:t>
                      </a:r>
                      <a:r>
                        <a:rPr lang="la-Latn" sz="1400">
                          <a:effectLst/>
                        </a:rPr>
                        <a:t>иобретение баяна для Б.Тябердинского клуба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нет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4. Строительство хоккейной коробки с.Чутеево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 Силами молодежи сделан каток на речке для игры в хоккей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0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5. Ремонт водопровода в с.Чутеево через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 Планируется устройство нового водопровода по программе «Чистая вода» в 2017 г.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41809">
                <a:tc>
                  <a:txBody>
                    <a:bodyPr/>
                    <a:lstStyle/>
                    <a:p>
                      <a:pPr marL="7874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самообложение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6. По республиканской программе приведения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 </a:t>
                      </a:r>
                      <a:r>
                        <a:rPr lang="tt-RU" sz="1400">
                          <a:effectLst/>
                        </a:rPr>
                        <a:t>выполнено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дорожно-уличной сети в нормативное состояние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запланировано устройство щебеночного покрытия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ул. Центральная с. Б.Тябердино, по ул.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925">
                <a:tc>
                  <a:txBody>
                    <a:bodyPr/>
                    <a:lstStyle/>
                    <a:p>
                      <a:pPr marL="7874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Кооперативная, Гигантская </a:t>
                      </a:r>
                      <a:r>
                        <a:rPr lang="tt-RU" sz="1400">
                          <a:effectLst/>
                        </a:rPr>
                        <a:t>с</a:t>
                      </a:r>
                      <a:r>
                        <a:rPr lang="la-Latn" sz="1400">
                          <a:effectLst/>
                        </a:rPr>
                        <a:t>. Чутеево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7. По республиканской программе планируется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r>
                        <a:rPr lang="tt-RU" sz="1400">
                          <a:effectLst/>
                        </a:rPr>
                        <a:t>выполнено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капитальный ремонт детского сада с. Большое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>
                  <a:txBody>
                    <a:bodyPr/>
                    <a:lstStyle/>
                    <a:p>
                      <a:pPr marL="7874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Тяб</a:t>
                      </a:r>
                      <a:r>
                        <a:rPr lang="ru-RU" sz="1400">
                          <a:effectLst/>
                        </a:rPr>
                        <a:t>ер</a:t>
                      </a:r>
                      <a:r>
                        <a:rPr lang="la-Latn" sz="1400">
                          <a:effectLst/>
                        </a:rPr>
                        <a:t>дино.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021">
                <a:tc gridSpan="2">
                  <a:txBody>
                    <a:bodyPr/>
                    <a:lstStyle/>
                    <a:p>
                      <a:pPr marL="762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8. Подготовка проекта строительства плотины на р.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  </a:t>
                      </a:r>
                      <a:r>
                        <a:rPr lang="tt-RU" sz="1400" dirty="0">
                          <a:effectLst/>
                        </a:rPr>
                        <a:t>Построен мост на средства самооблоңения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9654">
                <a:tc>
                  <a:txBody>
                    <a:bodyPr/>
                    <a:lstStyle/>
                    <a:p>
                      <a:pPr marL="78740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>
                          <a:effectLst/>
                        </a:rPr>
                        <a:t>Кубня около д. Б.Тябердино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053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03476"/>
              </p:ext>
            </p:extLst>
          </p:nvPr>
        </p:nvGraphicFramePr>
        <p:xfrm>
          <a:off x="179512" y="908718"/>
          <a:ext cx="8784976" cy="5472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221"/>
                <a:gridCol w="1574385"/>
                <a:gridCol w="1820528"/>
                <a:gridCol w="1451779"/>
                <a:gridCol w="1448063"/>
              </a:tblGrid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4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Туучы балалар саны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Үлүчеләр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Кайтучылар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Китүчеләр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359" y="330397"/>
            <a:ext cx="94179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19200" algn="l"/>
              </a:tabLst>
            </a:pPr>
            <a:r>
              <a:rPr kumimoji="0" lang="tt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 ҖИРЛЕГЕНДӘ ДЕМОГРАФИК ХӘЛНЕҢ ТОРЫШЫ</a:t>
            </a:r>
            <a:r>
              <a:rPr kumimoji="0" lang="tt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t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19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632875"/>
              </p:ext>
            </p:extLst>
          </p:nvPr>
        </p:nvGraphicFramePr>
        <p:xfrm>
          <a:off x="179512" y="1628800"/>
          <a:ext cx="8784976" cy="388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3845"/>
                <a:gridCol w="1998818"/>
                <a:gridCol w="2094461"/>
                <a:gridCol w="1517102"/>
                <a:gridCol w="1390750"/>
              </a:tblGrid>
              <a:tr h="194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2012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2013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2014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2015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2016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</a:rPr>
                        <a:t>7</a:t>
                      </a:r>
                      <a:r>
                        <a:rPr lang="tt-RU" sz="4000" dirty="0" smtClean="0">
                          <a:effectLst/>
                        </a:rPr>
                        <a:t>4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72,5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73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74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  <a:latin typeface="+mn-lt"/>
                          <a:ea typeface="+mn-ea"/>
                        </a:rPr>
                        <a:t>81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202379"/>
            <a:ext cx="52756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Үлүчеләрнең уртача яше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31052"/>
              </p:ext>
            </p:extLst>
          </p:nvPr>
        </p:nvGraphicFramePr>
        <p:xfrm>
          <a:off x="467544" y="692699"/>
          <a:ext cx="8424935" cy="5699567"/>
        </p:xfrm>
        <a:graphic>
          <a:graphicData uri="http://schemas.openxmlformats.org/drawingml/2006/table">
            <a:tbl>
              <a:tblPr/>
              <a:tblGrid>
                <a:gridCol w="4228179"/>
                <a:gridCol w="1626002"/>
                <a:gridCol w="1299080"/>
                <a:gridCol w="1219358"/>
                <a:gridCol w="52316"/>
              </a:tblGrid>
              <a:tr h="4899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   Годовой план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Уточненный план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  Исполнение     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Земельный налог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        330 000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330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</a:t>
                      </a: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347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966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Налог на имущество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62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62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226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Подоходный   налог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184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184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897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Аренда имущества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6 000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670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Арендная плата за земли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16000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22000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7393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Единый сельхозналог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57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660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Штрафы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2000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Госпошлина за совершение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нотариальных действий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449580">
                        <a:spcAft>
                          <a:spcPts val="0"/>
                        </a:spcAft>
                        <a:tabLst>
                          <a:tab pos="939165" algn="ctr"/>
                        </a:tabLs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  2000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449580">
                        <a:spcAft>
                          <a:spcPts val="0"/>
                        </a:spcAft>
                        <a:tabLst>
                          <a:tab pos="890270" algn="ctr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t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3500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От платных услуг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        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308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316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407</a:t>
                      </a:r>
                      <a:r>
                        <a:rPr lang="ru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506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Всего собственный   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доход (</a:t>
                      </a:r>
                      <a:r>
                        <a:rPr lang="ru-RU" sz="1600" b="1" dirty="0" err="1" smtClean="0">
                          <a:effectLst/>
                          <a:latin typeface="Times New Roman"/>
                          <a:ea typeface="Times New Roman"/>
                        </a:rPr>
                        <a:t>самооблоңение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)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425 000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425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Безвозмездные     поступления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644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600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085 993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730 594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Доходы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1 230</a:t>
                      </a:r>
                      <a:r>
                        <a:rPr lang="ru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6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405 309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234 019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Расходы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1 230 600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062 088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tt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032 251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1"/>
            <a:ext cx="5837436" cy="80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2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фото\IMG_20170113_084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6838"/>
            <a:ext cx="3672408" cy="653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ексей\Desktop\фото\IMG_20170113_085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7"/>
            <a:ext cx="6730282" cy="39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64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ей\Desktop\фото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280920" cy="55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24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ей\Desktop\фото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9" y="836712"/>
            <a:ext cx="8568952" cy="57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фото\IMG-20170112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857"/>
            <a:ext cx="888098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29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esktop\фото\IMG_20161102_094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2616"/>
            <a:ext cx="8997070" cy="50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572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8254"/>
              </p:ext>
            </p:extLst>
          </p:nvPr>
        </p:nvGraphicFramePr>
        <p:xfrm>
          <a:off x="395535" y="836711"/>
          <a:ext cx="8424936" cy="5472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1606"/>
                <a:gridCol w="1675373"/>
                <a:gridCol w="2111575"/>
                <a:gridCol w="1756382"/>
              </a:tblGrid>
              <a:tr h="238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 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Чути авылы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Олы Тэрбит авылы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Барлыгы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9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Телефон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183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142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325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9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Интернет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76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201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70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Кабельное телевидение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156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54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210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2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Билайн антеннасы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347" y="1568285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0642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Чүти авылы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32332"/>
            <a:ext cx="8424936" cy="5091050"/>
          </a:xfrm>
        </p:spPr>
      </p:pic>
    </p:spTree>
    <p:extLst>
      <p:ext uri="{BB962C8B-B14F-4D97-AF65-F5344CB8AC3E}">
        <p14:creationId xmlns:p14="http://schemas.microsoft.com/office/powerpoint/2010/main" val="14291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Таттелеком антеннасы</a:t>
            </a:r>
            <a:endParaRPr lang="ru-RU" dirty="0"/>
          </a:p>
        </p:txBody>
      </p:sp>
      <p:pic>
        <p:nvPicPr>
          <p:cNvPr id="8194" name="Picture 2" descr="C:\Users\Алексей\Desktop\Новая папка (3)\IMG_1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136903" cy="57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62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9718"/>
            <a:ext cx="8424936" cy="667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0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dirty="0" smtClean="0"/>
              <a:t>Су </a:t>
            </a:r>
            <a:r>
              <a:rPr lang="ru-RU" dirty="0" err="1" smtClean="0"/>
              <a:t>башнялары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9000"/>
            <a:ext cx="5366318" cy="3013394"/>
          </a:xfrm>
        </p:spPr>
      </p:pic>
      <p:pic>
        <p:nvPicPr>
          <p:cNvPr id="8194" name="Picture 2" descr="C:\Users\Алексей\Desktop\фото\IMG_20170113_084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5472608" cy="30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03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Су башнялары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5514037" cy="3096344"/>
          </a:xfrm>
        </p:spPr>
      </p:pic>
      <p:pic>
        <p:nvPicPr>
          <p:cNvPr id="9218" name="Picture 2" descr="C:\Users\Алексей\Desktop\фото\IMG_20170113_09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13" y="3861048"/>
            <a:ext cx="512933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19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Чүти һәйкәле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84784"/>
            <a:ext cx="8875317" cy="4983832"/>
          </a:xfrm>
        </p:spPr>
      </p:pic>
    </p:spTree>
    <p:extLst>
      <p:ext uri="{BB962C8B-B14F-4D97-AF65-F5344CB8AC3E}">
        <p14:creationId xmlns:p14="http://schemas.microsoft.com/office/powerpoint/2010/main" val="245074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Ч</a:t>
            </a:r>
            <a:r>
              <a:rPr lang="tt-RU" dirty="0" smtClean="0"/>
              <a:t>үтинең юллары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888432" cy="5184577"/>
          </a:xfrm>
        </p:spPr>
      </p:pic>
      <p:pic>
        <p:nvPicPr>
          <p:cNvPr id="1026" name="Picture 2" descr="C:\Users\Алексей\Desktop\фото\IMG_20161020_092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63" y="764704"/>
            <a:ext cx="3240360" cy="577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08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sz="4000" dirty="0" smtClean="0"/>
              <a:t>Гөбенәнең агач һәм заманча күперен төзү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3"/>
            <a:ext cx="4104456" cy="3078342"/>
          </a:xfrm>
        </p:spPr>
      </p:pic>
      <p:pic>
        <p:nvPicPr>
          <p:cNvPr id="2050" name="Picture 2" descr="C:\Users\Алексей\Desktop\фото\IMG_20161014_13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2936"/>
            <a:ext cx="628343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97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Гөбенә </a:t>
            </a:r>
            <a:r>
              <a:rPr lang="tt-RU" dirty="0" smtClean="0"/>
              <a:t>күпере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8161"/>
            <a:ext cx="8787342" cy="4934431"/>
          </a:xfrm>
        </p:spPr>
      </p:pic>
    </p:spTree>
    <p:extLst>
      <p:ext uri="{BB962C8B-B14F-4D97-AF65-F5344CB8AC3E}">
        <p14:creationId xmlns:p14="http://schemas.microsoft.com/office/powerpoint/2010/main" val="1778516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2936"/>
            <a:ext cx="4346949" cy="3260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9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Бөек җиңү бәйрәме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5642270" cy="3168352"/>
          </a:xfrm>
        </p:spPr>
      </p:pic>
      <p:pic>
        <p:nvPicPr>
          <p:cNvPr id="3074" name="Picture 2" descr="C:\Users\Алексей\Desktop\фото\IMG_20160508_104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5416738" cy="304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8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авылы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 b="12977"/>
          <a:stretch/>
        </p:blipFill>
        <p:spPr>
          <a:xfrm>
            <a:off x="251520" y="1556792"/>
            <a:ext cx="8613969" cy="496855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4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91421" cy="59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052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747083" cy="4911824"/>
          </a:xfrm>
        </p:spPr>
      </p:pic>
    </p:spTree>
    <p:extLst>
      <p:ext uri="{BB962C8B-B14F-4D97-AF65-F5344CB8AC3E}">
        <p14:creationId xmlns:p14="http://schemas.microsoft.com/office/powerpoint/2010/main" val="3293553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48938" cy="6336704"/>
          </a:xfrm>
        </p:spPr>
      </p:pic>
    </p:spTree>
    <p:extLst>
      <p:ext uri="{BB962C8B-B14F-4D97-AF65-F5344CB8AC3E}">
        <p14:creationId xmlns:p14="http://schemas.microsoft.com/office/powerpoint/2010/main" val="37966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tt-RU" dirty="0" smtClean="0"/>
              <a:t>Май чабу бәйрәме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747083" cy="4911824"/>
          </a:xfrm>
        </p:spPr>
      </p:pic>
    </p:spTree>
    <p:extLst>
      <p:ext uri="{BB962C8B-B14F-4D97-AF65-F5344CB8AC3E}">
        <p14:creationId xmlns:p14="http://schemas.microsoft.com/office/powerpoint/2010/main" val="327362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Олы Тәрбит чиркәүе төзелеше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5400600" cy="3032645"/>
          </a:xfrm>
        </p:spPr>
      </p:pic>
      <p:pic>
        <p:nvPicPr>
          <p:cNvPr id="4098" name="Picture 2" descr="C:\Users\Алексей\Desktop\фото\IMG_20161102_10053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355774"/>
            <a:ext cx="6057745" cy="34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11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67744" y="620688"/>
            <a:ext cx="8089776" cy="3589008"/>
          </a:xfrm>
        </p:spPr>
        <p:txBody>
          <a:bodyPr>
            <a:noAutofit/>
          </a:bodyPr>
          <a:lstStyle/>
          <a:p>
            <a:r>
              <a:rPr lang="tt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2818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424117"/>
              </p:ext>
            </p:extLst>
          </p:nvPr>
        </p:nvGraphicFramePr>
        <p:xfrm>
          <a:off x="179512" y="836712"/>
          <a:ext cx="8856985" cy="5904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8986"/>
                <a:gridCol w="1904469"/>
                <a:gridCol w="2081221"/>
                <a:gridCol w="1472309"/>
              </a:tblGrid>
              <a:tr h="1196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Чути авылы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Олы Тэрбит авылы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Барлыгы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Барлык йортлар саны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340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215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555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89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Кеше яши торган йортлар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</a:rPr>
                        <a:t>204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157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</a:rPr>
                        <a:t>        361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89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Дача булып торучы йортлар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105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36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141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Буш йортлар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25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  <a:latin typeface="+mn-lt"/>
                          <a:ea typeface="+mn-ea"/>
                        </a:rPr>
                        <a:t>22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</a:rPr>
                        <a:t>47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96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Вакытлыча кеше яш</a:t>
                      </a:r>
                      <a:r>
                        <a:rPr lang="tt-RU" sz="2000">
                          <a:effectLst/>
                        </a:rPr>
                        <a:t>ә</a:t>
                      </a:r>
                      <a:r>
                        <a:rPr lang="ru-RU" sz="2000">
                          <a:effectLst/>
                        </a:rPr>
                        <a:t>ми торган йортлар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89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Регистрация утк</a:t>
                      </a:r>
                      <a:r>
                        <a:rPr lang="tt-RU" sz="2000">
                          <a:effectLst/>
                        </a:rPr>
                        <a:t>ә</a:t>
                      </a:r>
                      <a:r>
                        <a:rPr lang="ru-RU" sz="2000">
                          <a:effectLst/>
                        </a:rPr>
                        <a:t>н йортлар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325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206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531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>
                          <a:effectLst/>
                        </a:rPr>
                        <a:t>Үл</a:t>
                      </a:r>
                      <a:r>
                        <a:rPr lang="ru-RU" sz="2000">
                          <a:effectLst/>
                        </a:rPr>
                        <a:t>г</a:t>
                      </a:r>
                      <a:r>
                        <a:rPr lang="tt-RU" sz="2000">
                          <a:effectLst/>
                        </a:rPr>
                        <a:t>ән</a:t>
                      </a:r>
                      <a:r>
                        <a:rPr lang="ru-RU" sz="2000">
                          <a:effectLst/>
                        </a:rPr>
                        <a:t> кеше исеменд</a:t>
                      </a:r>
                      <a:r>
                        <a:rPr lang="tt-RU" sz="2000">
                          <a:effectLst/>
                        </a:rPr>
                        <a:t>ә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>
                          <a:effectLst/>
                        </a:rPr>
                        <a:t>6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>
                          <a:effectLst/>
                        </a:rPr>
                        <a:t>11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33525" y="2258239"/>
            <a:ext cx="2279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7995" y="33265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ЙОРТЛАР  ИСӘБЕ</a:t>
            </a:r>
          </a:p>
        </p:txBody>
      </p:sp>
    </p:spTree>
    <p:extLst>
      <p:ext uri="{BB962C8B-B14F-4D97-AF65-F5344CB8AC3E}">
        <p14:creationId xmlns:p14="http://schemas.microsoft.com/office/powerpoint/2010/main" val="27519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Кеше саны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144721"/>
              </p:ext>
            </p:extLst>
          </p:nvPr>
        </p:nvGraphicFramePr>
        <p:xfrm>
          <a:off x="251520" y="332656"/>
          <a:ext cx="8229600" cy="5991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063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tt-RU" sz="4000" dirty="0" smtClean="0"/>
              <a:t>Халык</a:t>
            </a:r>
            <a:r>
              <a:rPr lang="tt-RU" dirty="0" smtClean="0"/>
              <a:t> </a:t>
            </a:r>
            <a:r>
              <a:rPr lang="tt-RU" sz="4000" dirty="0" smtClean="0"/>
              <a:t>санының</a:t>
            </a:r>
            <a:r>
              <a:rPr lang="tt-RU" dirty="0" smtClean="0"/>
              <a:t> 3 </a:t>
            </a:r>
            <a:r>
              <a:rPr lang="tt-RU" sz="4000" dirty="0" smtClean="0"/>
              <a:t>еллык</a:t>
            </a:r>
            <a:r>
              <a:rPr lang="tt-RU" dirty="0" smtClean="0"/>
              <a:t> </a:t>
            </a:r>
            <a:r>
              <a:rPr lang="tt-RU" sz="4000" dirty="0" smtClean="0"/>
              <a:t>чагышмасы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172233"/>
              </p:ext>
            </p:extLst>
          </p:nvPr>
        </p:nvGraphicFramePr>
        <p:xfrm>
          <a:off x="611560" y="1196752"/>
          <a:ext cx="8219256" cy="51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1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Autofit/>
          </a:bodyPr>
          <a:lstStyle/>
          <a:p>
            <a:r>
              <a:rPr lang="tt-RU" sz="3600" dirty="0" smtClean="0"/>
              <a:t>З</a:t>
            </a:r>
            <a:r>
              <a:rPr lang="ru-RU" sz="3600" dirty="0" err="1" smtClean="0"/>
              <a:t>анятость</a:t>
            </a:r>
            <a:r>
              <a:rPr lang="ru-RU" sz="3600" dirty="0" smtClean="0"/>
              <a:t> населения на 01.01.2017 год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906028"/>
              </p:ext>
            </p:extLst>
          </p:nvPr>
        </p:nvGraphicFramePr>
        <p:xfrm>
          <a:off x="457200" y="1268413"/>
          <a:ext cx="8229600" cy="540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49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4210</TotalTime>
  <Words>805</Words>
  <Application>Microsoft Office PowerPoint</Application>
  <PresentationFormat>Экран (4:3)</PresentationFormat>
  <Paragraphs>370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Поток</vt:lpstr>
      <vt:lpstr>Презентация PowerPoint</vt:lpstr>
      <vt:lpstr>Көн тәртибе</vt:lpstr>
      <vt:lpstr>2016 елда каралган планнар</vt:lpstr>
      <vt:lpstr>Чүти авылы</vt:lpstr>
      <vt:lpstr> Олы Тәрбит авылы</vt:lpstr>
      <vt:lpstr>Презентация PowerPoint</vt:lpstr>
      <vt:lpstr> Кеше саны</vt:lpstr>
      <vt:lpstr> Халык санының 3 еллык чагышмасы</vt:lpstr>
      <vt:lpstr>Занятость населения на 01.01.2017 год</vt:lpstr>
      <vt:lpstr> Чүти урта мәктәбе</vt:lpstr>
      <vt:lpstr>Олы Тәрбит балалар бакчасы</vt:lpstr>
      <vt:lpstr> ФАП</vt:lpstr>
      <vt:lpstr> Чүти авыл мәдәният йорты</vt:lpstr>
      <vt:lpstr> Олы Тәрбит авылы мәдәният йорты</vt:lpstr>
      <vt:lpstr> Олы Тәрбит кибетләре</vt:lpstr>
      <vt:lpstr>Чути  кибетләре</vt:lpstr>
      <vt:lpstr> Чүти мәчете</vt:lpstr>
      <vt:lpstr> Олы Тәрбит чиркәүе</vt:lpstr>
      <vt:lpstr> Кириловлар йорты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Исаев Владимирның хуҗалыгы</vt:lpstr>
      <vt:lpstr> Щукиннар фермасы</vt:lpstr>
      <vt:lpstr>   Забойный цех</vt:lpstr>
      <vt:lpstr>Презентация PowerPoint</vt:lpstr>
      <vt:lpstr> Район ярминкәсе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Билайн антеннасы</vt:lpstr>
      <vt:lpstr> Таттелеком антеннасы</vt:lpstr>
      <vt:lpstr>Презентация PowerPoint</vt:lpstr>
      <vt:lpstr>Су башнялары</vt:lpstr>
      <vt:lpstr> Су башнялары</vt:lpstr>
      <vt:lpstr>Чүти һәйкәле</vt:lpstr>
      <vt:lpstr> Чүтинең юллары</vt:lpstr>
      <vt:lpstr>Гөбенәнең агач һәм заманча күперен төзү</vt:lpstr>
      <vt:lpstr> Гөбенә күпере</vt:lpstr>
      <vt:lpstr>..</vt:lpstr>
      <vt:lpstr>Бөек җиңү бәйрәме</vt:lpstr>
      <vt:lpstr>Презентация PowerPoint</vt:lpstr>
      <vt:lpstr>Презентация PowerPoint</vt:lpstr>
      <vt:lpstr>Презентация PowerPoint</vt:lpstr>
      <vt:lpstr>Май чабу бәйрәме</vt:lpstr>
      <vt:lpstr>Олы Тәрбит чиркәүе төзелеше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134</cp:revision>
  <dcterms:created xsi:type="dcterms:W3CDTF">2013-01-29T07:51:51Z</dcterms:created>
  <dcterms:modified xsi:type="dcterms:W3CDTF">2017-01-13T06:47:18Z</dcterms:modified>
</cp:coreProperties>
</file>