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322" r:id="rId2"/>
    <p:sldId id="256" r:id="rId3"/>
    <p:sldId id="264" r:id="rId4"/>
    <p:sldId id="265" r:id="rId5"/>
    <p:sldId id="257" r:id="rId6"/>
    <p:sldId id="258" r:id="rId7"/>
    <p:sldId id="271" r:id="rId8"/>
    <p:sldId id="260" r:id="rId9"/>
    <p:sldId id="262" r:id="rId10"/>
    <p:sldId id="272" r:id="rId11"/>
    <p:sldId id="273" r:id="rId12"/>
    <p:sldId id="274" r:id="rId13"/>
    <p:sldId id="275" r:id="rId14"/>
    <p:sldId id="278" r:id="rId15"/>
    <p:sldId id="276" r:id="rId16"/>
    <p:sldId id="277" r:id="rId17"/>
    <p:sldId id="279" r:id="rId18"/>
    <p:sldId id="282" r:id="rId19"/>
    <p:sldId id="263" r:id="rId20"/>
    <p:sldId id="266" r:id="rId21"/>
    <p:sldId id="280" r:id="rId22"/>
    <p:sldId id="283" r:id="rId23"/>
    <p:sldId id="281" r:id="rId24"/>
    <p:sldId id="323" r:id="rId25"/>
    <p:sldId id="284" r:id="rId26"/>
    <p:sldId id="285" r:id="rId27"/>
    <p:sldId id="288" r:id="rId28"/>
    <p:sldId id="289" r:id="rId29"/>
    <p:sldId id="290" r:id="rId30"/>
    <p:sldId id="291" r:id="rId31"/>
    <p:sldId id="286" r:id="rId32"/>
    <p:sldId id="287" r:id="rId33"/>
    <p:sldId id="292" r:id="rId34"/>
    <p:sldId id="293" r:id="rId35"/>
    <p:sldId id="294" r:id="rId36"/>
    <p:sldId id="295" r:id="rId37"/>
    <p:sldId id="296" r:id="rId38"/>
    <p:sldId id="267" r:id="rId39"/>
    <p:sldId id="269" r:id="rId40"/>
    <p:sldId id="268" r:id="rId41"/>
    <p:sldId id="297" r:id="rId42"/>
    <p:sldId id="270" r:id="rId43"/>
    <p:sldId id="299" r:id="rId44"/>
    <p:sldId id="300" r:id="rId45"/>
    <p:sldId id="301" r:id="rId46"/>
    <p:sldId id="302" r:id="rId47"/>
    <p:sldId id="305" r:id="rId48"/>
    <p:sldId id="304" r:id="rId49"/>
    <p:sldId id="306" r:id="rId50"/>
    <p:sldId id="315" r:id="rId51"/>
    <p:sldId id="303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6" r:id="rId61"/>
    <p:sldId id="317" r:id="rId62"/>
    <p:sldId id="324" r:id="rId63"/>
    <p:sldId id="318" r:id="rId64"/>
    <p:sldId id="319" r:id="rId65"/>
    <p:sldId id="320" r:id="rId66"/>
    <p:sldId id="321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A1A8D53-1F82-44EA-ABB5-29D88EBC201A}">
          <p14:sldIdLst>
            <p14:sldId id="322"/>
            <p14:sldId id="256"/>
            <p14:sldId id="264"/>
          </p14:sldIdLst>
        </p14:section>
        <p14:section name="Раздел без заголовка" id="{8E8FED4E-DEC2-4FA5-917C-964645A4CDB9}">
          <p14:sldIdLst>
            <p14:sldId id="265"/>
            <p14:sldId id="257"/>
            <p14:sldId id="258"/>
            <p14:sldId id="271"/>
            <p14:sldId id="260"/>
            <p14:sldId id="262"/>
            <p14:sldId id="272"/>
            <p14:sldId id="273"/>
            <p14:sldId id="274"/>
            <p14:sldId id="275"/>
            <p14:sldId id="278"/>
            <p14:sldId id="276"/>
            <p14:sldId id="277"/>
            <p14:sldId id="279"/>
            <p14:sldId id="282"/>
            <p14:sldId id="263"/>
            <p14:sldId id="266"/>
            <p14:sldId id="280"/>
            <p14:sldId id="283"/>
            <p14:sldId id="281"/>
            <p14:sldId id="323"/>
            <p14:sldId id="284"/>
            <p14:sldId id="285"/>
            <p14:sldId id="288"/>
            <p14:sldId id="289"/>
            <p14:sldId id="290"/>
            <p14:sldId id="291"/>
            <p14:sldId id="286"/>
            <p14:sldId id="287"/>
            <p14:sldId id="292"/>
            <p14:sldId id="293"/>
            <p14:sldId id="294"/>
            <p14:sldId id="295"/>
            <p14:sldId id="296"/>
            <p14:sldId id="267"/>
            <p14:sldId id="269"/>
            <p14:sldId id="268"/>
            <p14:sldId id="297"/>
            <p14:sldId id="270"/>
            <p14:sldId id="299"/>
            <p14:sldId id="300"/>
            <p14:sldId id="301"/>
            <p14:sldId id="302"/>
            <p14:sldId id="305"/>
            <p14:sldId id="304"/>
            <p14:sldId id="306"/>
            <p14:sldId id="315"/>
            <p14:sldId id="303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6"/>
            <p14:sldId id="317"/>
            <p14:sldId id="324"/>
            <p14:sldId id="318"/>
            <p14:sldId id="319"/>
            <p14:sldId id="320"/>
            <p14:sldId id="32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43" autoAdjust="0"/>
  </p:normalViewPr>
  <p:slideViewPr>
    <p:cSldViewPr>
      <p:cViewPr varScale="1">
        <p:scale>
          <a:sx n="68" d="100"/>
          <a:sy n="68" d="100"/>
        </p:scale>
        <p:origin x="-5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ел</c:v>
                </c:pt>
              </c:strCache>
            </c:strRef>
          </c:tx>
          <c:dLbls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Чүти барлык йортлар</c:v>
                </c:pt>
                <c:pt idx="1">
                  <c:v>Чүти кеше яши торган</c:v>
                </c:pt>
                <c:pt idx="2">
                  <c:v>Олы Тәрбит барлык йортлар</c:v>
                </c:pt>
                <c:pt idx="3">
                  <c:v>Олы Тәрбит кеше яши торган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340</c:v>
                </c:pt>
                <c:pt idx="1">
                  <c:v>200</c:v>
                </c:pt>
                <c:pt idx="2">
                  <c:v>216</c:v>
                </c:pt>
                <c:pt idx="3">
                  <c:v>155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Чүти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2015 ел</c:v>
                </c:pt>
                <c:pt idx="1">
                  <c:v>2016 ел</c:v>
                </c:pt>
                <c:pt idx="2">
                  <c:v>2017 ел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659</c:v>
                </c:pt>
                <c:pt idx="1">
                  <c:v>661</c:v>
                </c:pt>
                <c:pt idx="2">
                  <c:v>646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Олы Тәрбит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2015 ел</c:v>
                </c:pt>
                <c:pt idx="1">
                  <c:v>2016 ел</c:v>
                </c:pt>
                <c:pt idx="2">
                  <c:v>2017 ел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560</c:v>
                </c:pt>
                <c:pt idx="1">
                  <c:v>557</c:v>
                </c:pt>
                <c:pt idx="2">
                  <c:v>558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Барлыгы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ел</c:v>
                </c:pt>
                <c:pt idx="1">
                  <c:v>2016 ел</c:v>
                </c:pt>
                <c:pt idx="2">
                  <c:v>2017 ел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1219</c:v>
                </c:pt>
                <c:pt idx="1">
                  <c:v>1218</c:v>
                </c:pt>
                <c:pt idx="2">
                  <c:v>1204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4561536"/>
        <c:axId val="194563072"/>
        <c:axId val="0"/>
      </c:bar3DChart>
      <c:catAx>
        <c:axId val="194561536"/>
        <c:scaling>
          <c:orientation val="minMax"/>
        </c:scaling>
        <c:delete val="0"/>
        <c:axPos val="b"/>
        <c:majorTickMark val="out"/>
        <c:minorTickMark val="none"/>
        <c:tickLblPos val="nextTo"/>
        <c:crossAx val="194563072"/>
        <c:crosses val="autoZero"/>
        <c:auto val="1"/>
        <c:lblAlgn val="ctr"/>
        <c:lblOffset val="100"/>
        <c:noMultiLvlLbl val="0"/>
      </c:catAx>
      <c:valAx>
        <c:axId val="194563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45615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4.1668078554263244E-2"/>
          <c:w val="0.64019094488189054"/>
          <c:h val="0.876566686952666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01.01.2018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Лист1!$A$2:$A$12</c:f>
              <c:strCache>
                <c:ptCount val="11"/>
                <c:pt idx="0">
                  <c:v>Пенсионерлар</c:v>
                </c:pt>
                <c:pt idx="1">
                  <c:v>Инвалидлар</c:v>
                </c:pt>
                <c:pt idx="2">
                  <c:v>Авыл хуҗалыгында </c:v>
                </c:pt>
                <c:pt idx="3">
                  <c:v>Башка оешмаларда</c:v>
                </c:pt>
                <c:pt idx="4">
                  <c:v>Бюдҗет системасында</c:v>
                </c:pt>
                <c:pt idx="5">
                  <c:v>Эшмәкәрләр</c:v>
                </c:pt>
                <c:pt idx="6">
                  <c:v>Ялланып эшләүчеләр</c:v>
                </c:pt>
                <c:pt idx="7">
                  <c:v>Читкә китеп эшлэүчеләр</c:v>
                </c:pt>
                <c:pt idx="8">
                  <c:v>Армия сафларында хезмәт итуче</c:v>
                </c:pt>
                <c:pt idx="9">
                  <c:v>Эшләмәүчеләр</c:v>
                </c:pt>
                <c:pt idx="10">
                  <c:v>Укучылар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316</c:v>
                </c:pt>
                <c:pt idx="1">
                  <c:v>115</c:v>
                </c:pt>
                <c:pt idx="2">
                  <c:v>147</c:v>
                </c:pt>
                <c:pt idx="3">
                  <c:v>32</c:v>
                </c:pt>
                <c:pt idx="4">
                  <c:v>49</c:v>
                </c:pt>
                <c:pt idx="5">
                  <c:v>17</c:v>
                </c:pt>
                <c:pt idx="6">
                  <c:v>20</c:v>
                </c:pt>
                <c:pt idx="7">
                  <c:v>244</c:v>
                </c:pt>
                <c:pt idx="8">
                  <c:v>1</c:v>
                </c:pt>
                <c:pt idx="9">
                  <c:v>2</c:v>
                </c:pt>
                <c:pt idx="10">
                  <c:v>157</c:v>
                </c:pt>
                <c:pt idx="11">
                  <c:v>66</c:v>
                </c:pt>
                <c:pt idx="12">
                  <c:v>36</c:v>
                </c:pt>
                <c:pt idx="1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0963538932633421"/>
          <c:y val="0"/>
          <c:w val="0.38203127734033282"/>
          <c:h val="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Туучылар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2015 ел</c:v>
                </c:pt>
                <c:pt idx="1">
                  <c:v>2016 ел</c:v>
                </c:pt>
                <c:pt idx="2">
                  <c:v>2017 ел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17</c:v>
                </c:pt>
                <c:pt idx="2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Үлүчелэр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ел</c:v>
                </c:pt>
                <c:pt idx="1">
                  <c:v>2016 ел</c:v>
                </c:pt>
                <c:pt idx="2">
                  <c:v>2017 ел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23</c:v>
                </c:pt>
                <c:pt idx="1">
                  <c:v>19</c:v>
                </c:pt>
                <c:pt idx="2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60289536"/>
        <c:axId val="160291072"/>
        <c:axId val="0"/>
      </c:bar3DChart>
      <c:catAx>
        <c:axId val="160289536"/>
        <c:scaling>
          <c:orientation val="minMax"/>
        </c:scaling>
        <c:delete val="0"/>
        <c:axPos val="b"/>
        <c:majorTickMark val="out"/>
        <c:minorTickMark val="none"/>
        <c:tickLblPos val="nextTo"/>
        <c:crossAx val="160291072"/>
        <c:crosses val="autoZero"/>
        <c:auto val="1"/>
        <c:lblAlgn val="ctr"/>
        <c:lblOffset val="100"/>
        <c:noMultiLvlLbl val="0"/>
      </c:catAx>
      <c:valAx>
        <c:axId val="1602910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602895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Кәҗә</c:v>
                </c:pt>
              </c:strCache>
            </c:strRef>
          </c:tx>
          <c:invertIfNegative val="0"/>
          <c:trendline>
            <c:trendlineType val="linear"/>
            <c:dispRSqr val="0"/>
            <c:dispEq val="0"/>
          </c:trendline>
          <c:cat>
            <c:strRef>
              <c:f>Лист1!$A$2:$A$4</c:f>
              <c:strCache>
                <c:ptCount val="3"/>
                <c:pt idx="0">
                  <c:v>2015 ел</c:v>
                </c:pt>
                <c:pt idx="1">
                  <c:v>2016 ел</c:v>
                </c:pt>
                <c:pt idx="2">
                  <c:v>2017 ел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21</c:v>
                </c:pt>
                <c:pt idx="2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Сыер</c:v>
                </c:pt>
              </c:strCache>
            </c:strRef>
          </c:tx>
          <c:invertIfNegative val="0"/>
          <c:trendline>
            <c:trendlineType val="linear"/>
            <c:dispRSqr val="0"/>
            <c:dispEq val="0"/>
          </c:trendline>
          <c:cat>
            <c:strRef>
              <c:f>Лист1!$A$2:$A$4</c:f>
              <c:strCache>
                <c:ptCount val="3"/>
                <c:pt idx="0">
                  <c:v>2015 ел</c:v>
                </c:pt>
                <c:pt idx="1">
                  <c:v>2016 ел</c:v>
                </c:pt>
                <c:pt idx="2">
                  <c:v>2017 ел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274</c:v>
                </c:pt>
                <c:pt idx="1">
                  <c:v>290</c:v>
                </c:pt>
                <c:pt idx="2">
                  <c:v>338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Барлыгы мөгезле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strRef>
              <c:f>Лист1!$A$2:$A$4</c:f>
              <c:strCache>
                <c:ptCount val="3"/>
                <c:pt idx="0">
                  <c:v>2015 ел</c:v>
                </c:pt>
                <c:pt idx="1">
                  <c:v>2016 ел</c:v>
                </c:pt>
                <c:pt idx="2">
                  <c:v>2017 ел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531</c:v>
                </c:pt>
                <c:pt idx="1">
                  <c:v>563</c:v>
                </c:pt>
                <c:pt idx="2">
                  <c:v>647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036160"/>
        <c:axId val="201037696"/>
      </c:barChart>
      <c:catAx>
        <c:axId val="201036160"/>
        <c:scaling>
          <c:orientation val="minMax"/>
        </c:scaling>
        <c:delete val="0"/>
        <c:axPos val="b"/>
        <c:majorTickMark val="out"/>
        <c:minorTickMark val="none"/>
        <c:tickLblPos val="nextTo"/>
        <c:crossAx val="201037696"/>
        <c:crosses val="autoZero"/>
        <c:auto val="1"/>
        <c:lblAlgn val="ctr"/>
        <c:lblOffset val="100"/>
        <c:noMultiLvlLbl val="0"/>
      </c:catAx>
      <c:valAx>
        <c:axId val="201037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10361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F83F4-E458-40C9-87CC-E184159818F6}" type="datetimeFigureOut">
              <a:rPr lang="ru-RU" smtClean="0"/>
              <a:pPr/>
              <a:t>26.02.2018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6636D-1526-4C9A-B9A8-11DE2936F55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568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6636D-1526-4C9A-B9A8-11DE2936F551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958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6636D-1526-4C9A-B9A8-11DE2936F551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4439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6636D-1526-4C9A-B9A8-11DE2936F551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443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39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7323"/>
            <a:ext cx="87849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</a:t>
            </a:r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үти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урта 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гомуми белем бирү мәктәбе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870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2532" y="2909"/>
            <a:ext cx="9229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Олы Тәрбит балалар бакчасы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913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743" y="5934670"/>
            <a:ext cx="8445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Фельдшер 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акушер пункты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149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590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Чүти авыл мәдәният йорты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495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</a:t>
            </a:r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үти </a:t>
            </a:r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авыл </a:t>
            </a:r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илорамасы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68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6136" cy="3157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0"/>
            <a:ext cx="4799344" cy="6845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6309"/>
            <a:ext cx="4355977" cy="39204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8576" y="2444644"/>
            <a:ext cx="7142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Олы Тәрбит кибетләре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698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06857" cy="3573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" y="3601694"/>
            <a:ext cx="3275856" cy="3225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927" y="4222987"/>
            <a:ext cx="3464518" cy="260424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90497" y="-48710"/>
            <a:ext cx="4928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Чүти кибетләре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475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58293" y="0"/>
            <a:ext cx="4041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Чүти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Мәчете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476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4345" y="5893334"/>
            <a:ext cx="6544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Олы Тәрбит Чиркәве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224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144001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АВЫЛ  ҖИРЛЕГЕ   БЮДЖЕТЫ </a:t>
            </a:r>
          </a:p>
        </p:txBody>
      </p:sp>
    </p:spTree>
    <p:extLst>
      <p:ext uri="{BB962C8B-B14F-4D97-AF65-F5344CB8AC3E}">
        <p14:creationId xmlns:p14="http://schemas.microsoft.com/office/powerpoint/2010/main" val="18881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581128"/>
            <a:ext cx="9144000" cy="240065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0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КАЙБЫЧ МУНИЦИПАЛЬ РАЙОНЫ </a:t>
            </a:r>
          </a:p>
          <a:p>
            <a:pPr algn="ctr"/>
            <a:r>
              <a:rPr lang="ru-RU" sz="50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</a:t>
            </a:r>
            <a:r>
              <a:rPr lang="tt-RU" sz="5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Ү</a:t>
            </a:r>
            <a:r>
              <a:rPr lang="ru-RU" sz="50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ТИ АВЫЛ ҖИРЛЕГЕ  СОВЕТЫ</a:t>
            </a:r>
            <a:endParaRPr lang="ru-RU" sz="50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241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143853" y="-11839"/>
            <a:ext cx="28562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КЕРЕШ (ДОХОД) 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028820"/>
              </p:ext>
            </p:extLst>
          </p:nvPr>
        </p:nvGraphicFramePr>
        <p:xfrm>
          <a:off x="107504" y="477073"/>
          <a:ext cx="8928991" cy="6437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8592"/>
                <a:gridCol w="1152128"/>
                <a:gridCol w="1512168"/>
                <a:gridCol w="936103"/>
              </a:tblGrid>
              <a:tr h="278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Доходы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План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Исполнено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%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</a:tr>
              <a:tr h="2782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Земельный налог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424 500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437 484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103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</a:tr>
              <a:tr h="2782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Налог на имущество 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67500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102 675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152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</a:tr>
              <a:tr h="2782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Подоходный налог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148800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172 234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116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</a:tr>
              <a:tr h="5564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Неналоговые платежи (аренда земли ,аренда имущества,продажа земли)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6000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4 653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78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</a:tr>
              <a:tr h="2782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Доход от продажи материальных активов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168 300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</a:tr>
              <a:tr h="2782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Единый сельхоз налог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36 000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-116536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</a:tr>
              <a:tr h="2782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Штрафы 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2000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</a:tr>
              <a:tr h="3533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Госпошлина (за совершение нотариальных действий)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2000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1800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90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</a:tr>
              <a:tr h="2782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Оказание платных услуг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333 857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406 648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121 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</a:tr>
              <a:tr h="2859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Средства самообложения граждан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397 500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397 500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100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</a:tr>
              <a:tr h="6503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Осуществление первичного воинского учёта на территориях, где отсутствуют военные комиссариаты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75100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75100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100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</a:tr>
              <a:tr h="5564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Дотации бюджетам поселений на выравнивание бюджетной обеспеченности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519800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519800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100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</a:tr>
              <a:tr h="14744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Средства бюджета Республики на решение вопросов местного значения </a:t>
                      </a:r>
                      <a:endParaRPr lang="ru-RU" sz="16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-в т.ч.   субсидирование самообложение</a:t>
                      </a:r>
                      <a:endParaRPr lang="ru-RU" sz="16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Прочие субсидии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1 788 531</a:t>
                      </a:r>
                      <a:endParaRPr lang="ru-RU" sz="1600" dirty="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1 590 000</a:t>
                      </a:r>
                      <a:endParaRPr lang="ru-RU" sz="1600" dirty="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1788 531</a:t>
                      </a:r>
                      <a:endParaRPr lang="ru-RU" sz="1600" dirty="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1 590 000</a:t>
                      </a:r>
                      <a:endParaRPr lang="ru-RU" sz="1600" dirty="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85138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100</a:t>
                      </a:r>
                      <a:endParaRPr lang="ru-RU" sz="1600" dirty="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100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</a:tr>
              <a:tr h="2782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Итого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 3 801 588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4 043 327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761" marR="6176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84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93843" y="-11839"/>
            <a:ext cx="31563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ЧЫГЫШ (РАСХОД) 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815593"/>
              </p:ext>
            </p:extLst>
          </p:nvPr>
        </p:nvGraphicFramePr>
        <p:xfrm>
          <a:off x="0" y="548679"/>
          <a:ext cx="9143999" cy="6192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329"/>
                <a:gridCol w="5699855"/>
                <a:gridCol w="1152128"/>
                <a:gridCol w="1080120"/>
                <a:gridCol w="683567"/>
              </a:tblGrid>
              <a:tr h="381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300">
                          <a:effectLst/>
                        </a:rPr>
                        <a:t>№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300">
                          <a:effectLst/>
                        </a:rPr>
                        <a:t>Расходы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300">
                          <a:effectLst/>
                        </a:rPr>
                        <a:t>План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300">
                          <a:effectLst/>
                        </a:rPr>
                        <a:t>Исполнено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30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</a:tr>
              <a:tr h="1441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30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 dirty="0">
                          <a:effectLst/>
                        </a:rPr>
                        <a:t>На аппарат управления (заработная плата,административные расходы,связь,бензин,уплата налогов,канцтовары,поддержка программы барс бюджет,подписка на газеты)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 dirty="0">
                          <a:effectLst/>
                        </a:rPr>
                        <a:t>1 020 230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>
                          <a:effectLst/>
                        </a:rPr>
                        <a:t>950 778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>
                          <a:effectLst/>
                        </a:rPr>
                        <a:t>93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</a:tr>
              <a:tr h="436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300">
                          <a:effectLst/>
                        </a:rPr>
                        <a:t>2.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 dirty="0">
                          <a:effectLst/>
                        </a:rPr>
                        <a:t>Военкомат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 dirty="0">
                          <a:effectLst/>
                        </a:rPr>
                        <a:t>75 100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 dirty="0">
                          <a:effectLst/>
                        </a:rPr>
                        <a:t>75 100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>
                          <a:effectLst/>
                        </a:rPr>
                        <a:t>100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</a:tr>
              <a:tr h="9899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300">
                          <a:effectLst/>
                        </a:rPr>
                        <a:t>3.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>
                          <a:effectLst/>
                        </a:rPr>
                        <a:t>Самообложение (благоустройство,ремонт водопроводов,дорожная деятельность)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 dirty="0">
                          <a:effectLst/>
                        </a:rPr>
                        <a:t>373 500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 dirty="0">
                          <a:effectLst/>
                        </a:rPr>
                        <a:t>373 500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>
                          <a:effectLst/>
                        </a:rPr>
                        <a:t>100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</a:tr>
              <a:tr h="10387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300">
                          <a:effectLst/>
                        </a:rPr>
                        <a:t>4.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>
                          <a:effectLst/>
                        </a:rPr>
                        <a:t>Средства бюджета Республики на решение вопросов местного значения (субсидирование самообложение)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 dirty="0">
                          <a:effectLst/>
                        </a:rPr>
                        <a:t>1 590 000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 dirty="0">
                          <a:effectLst/>
                        </a:rPr>
                        <a:t>1 590 000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>
                          <a:effectLst/>
                        </a:rPr>
                        <a:t>100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</a:tr>
              <a:tr h="1308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300">
                          <a:effectLst/>
                        </a:rPr>
                        <a:t>5.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>
                          <a:effectLst/>
                        </a:rPr>
                        <a:t>Прочие расходы (уплата  налогов,электроэнергия,мероприятия-день победы,день пожилых и т.д.)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>
                          <a:effectLst/>
                        </a:rPr>
                        <a:t>839 686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 dirty="0">
                          <a:effectLst/>
                        </a:rPr>
                        <a:t>839 657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 dirty="0">
                          <a:effectLst/>
                        </a:rPr>
                        <a:t>100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</a:tr>
              <a:tr h="595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>
                          <a:effectLst/>
                        </a:rPr>
                        <a:t>итого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>
                          <a:effectLst/>
                        </a:rPr>
                        <a:t>3 898 516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>
                          <a:effectLst/>
                        </a:rPr>
                        <a:t>3 829 035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542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983" y="4941168"/>
            <a:ext cx="88569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.11.2016.Авыллардагы референдум.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382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856595"/>
              </p:ext>
            </p:extLst>
          </p:nvPr>
        </p:nvGraphicFramePr>
        <p:xfrm>
          <a:off x="-36512" y="1700808"/>
          <a:ext cx="9180512" cy="50130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20680"/>
                <a:gridCol w="44199"/>
                <a:gridCol w="1486323"/>
                <a:gridCol w="1529310"/>
              </a:tblGrid>
              <a:tr h="679010">
                <a:tc>
                  <a:txBody>
                    <a:bodyPr/>
                    <a:lstStyle/>
                    <a:p>
                      <a:pPr marL="7874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 b="1" dirty="0">
                          <a:effectLst/>
                        </a:rPr>
                        <a:t>Чутеевское СП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effectLst/>
                        </a:rPr>
                        <a:t> 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11910" algn="ctr"/>
                        </a:tabLst>
                      </a:pPr>
                      <a:r>
                        <a:rPr lang="tt-RU" sz="1400" b="1">
                          <a:effectLst/>
                        </a:rPr>
                        <a:t>Средства на реализацию мероприятий тыс.руб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11910" algn="ctr"/>
                        </a:tabLst>
                      </a:pPr>
                      <a:r>
                        <a:rPr lang="tt-RU" sz="1400" b="1">
                          <a:effectLst/>
                        </a:rPr>
                        <a:t>Исполнение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761150">
                <a:tc>
                  <a:txBody>
                    <a:bodyPr/>
                    <a:lstStyle/>
                    <a:p>
                      <a:pPr marL="78740"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 b="1" dirty="0">
                          <a:effectLst/>
                        </a:rPr>
                        <a:t>1. </a:t>
                      </a:r>
                      <a:r>
                        <a:rPr lang="tt-RU" sz="1400" b="1" dirty="0">
                          <a:effectLst/>
                        </a:rPr>
                        <a:t>Ремонт пешеходного моста </a:t>
                      </a:r>
                      <a:r>
                        <a:rPr lang="ru-RU" sz="1400" b="1" dirty="0">
                          <a:effectLst/>
                        </a:rPr>
                        <a:t>через ручей с.Б.Тябердино с приобретением необходимых строительных материалов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50 000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Выполнено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18848">
                <a:tc gridSpan="2">
                  <a:txBody>
                    <a:bodyPr/>
                    <a:lstStyle/>
                    <a:p>
                      <a:pPr marL="76200"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 b="1" dirty="0">
                          <a:effectLst/>
                        </a:rPr>
                        <a:t>2. </a:t>
                      </a:r>
                      <a:r>
                        <a:rPr lang="ru-RU" sz="1400" b="1" dirty="0">
                          <a:effectLst/>
                        </a:rPr>
                        <a:t>Ремонт водопровода в с. Чутеево с приобретением необходимых материалов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35 000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Выполнено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18848">
                <a:tc gridSpan="2">
                  <a:txBody>
                    <a:bodyPr/>
                    <a:lstStyle/>
                    <a:p>
                      <a:pPr marL="76200"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 b="1" dirty="0">
                          <a:effectLst/>
                        </a:rPr>
                        <a:t>3. </a:t>
                      </a:r>
                      <a:r>
                        <a:rPr lang="ru-RU" sz="1400" b="1" dirty="0">
                          <a:effectLst/>
                        </a:rPr>
                        <a:t>Ремонт водопровода в с. Б.Тябердино с приобретением необходимых материалов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35 000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Выполнено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778272">
                <a:tc gridSpan="2">
                  <a:txBody>
                    <a:bodyPr/>
                    <a:lstStyle/>
                    <a:p>
                      <a:pPr marL="76200"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 b="1" dirty="0">
                          <a:effectLst/>
                        </a:rPr>
                        <a:t>4. </a:t>
                      </a:r>
                      <a:r>
                        <a:rPr lang="ru-RU" sz="1400" b="1" dirty="0">
                          <a:effectLst/>
                        </a:rPr>
                        <a:t>Устройство щебеночного  покрытия дороги в с.Б.Тябердино с приобретением необходимых строительных материалов (подьезд к кладбищу)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795 000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Выполнено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704312">
                <a:tc gridSpan="2">
                  <a:txBody>
                    <a:bodyPr/>
                    <a:lstStyle/>
                    <a:p>
                      <a:pPr marL="76200"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 b="1" dirty="0">
                          <a:effectLst/>
                        </a:rPr>
                        <a:t>5. </a:t>
                      </a:r>
                      <a:r>
                        <a:rPr lang="ru-RU" sz="1400" b="1" dirty="0">
                          <a:effectLst/>
                        </a:rPr>
                        <a:t>Устройство щебеночного  покрытия дороги в с.Чутеево с приобретением необходимых строительных материалов (улица Горняк, 0,405 км)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1 052 50</a:t>
                      </a:r>
                      <a:r>
                        <a:rPr lang="tt-RU" sz="14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Выполнено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89642">
                <a:tc>
                  <a:txBody>
                    <a:bodyPr/>
                    <a:lstStyle/>
                    <a:p>
                      <a:pPr marL="76200"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a-Latn" sz="1400" b="1" dirty="0">
                          <a:effectLst/>
                        </a:rPr>
                        <a:t>6.Содержание автомобильных дорог в границах населенных пунктов поселения 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a-Latn" sz="1400" b="1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a-Latn" sz="1400" b="1">
                          <a:effectLst/>
                        </a:rPr>
                        <a:t>20000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Выполнено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942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a-Latn" sz="1400" b="1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1 987 500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Үзара салым акчасына эшләнгән эшләр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134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Олы Тәрбит авылы “Дуслык”күпере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4661" y="4285144"/>
            <a:ext cx="721523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Юллар ясалышы </a:t>
            </a:r>
          </a:p>
          <a:p>
            <a:pPr algn="ctr"/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Гисматуллин урамы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821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2217" y="5934670"/>
            <a:ext cx="5341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Юллар ясалышы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63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000873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Ут баганалары,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ут линиял</a:t>
            </a:r>
            <a:r>
              <a:rPr lang="tt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әрен алыштыру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243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934670"/>
            <a:ext cx="5219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Авыллардагы су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882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04879"/>
              </p:ext>
            </p:extLst>
          </p:nvPr>
        </p:nvGraphicFramePr>
        <p:xfrm>
          <a:off x="1385818" y="2132856"/>
          <a:ext cx="6768752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8127"/>
                <a:gridCol w="2030625"/>
              </a:tblGrid>
              <a:tr h="432141">
                <a:tc>
                  <a:txBody>
                    <a:bodyPr/>
                    <a:lstStyle/>
                    <a:p>
                      <a:pPr algn="ctr"/>
                      <a:r>
                        <a:rPr lang="tt-RU" sz="2800" b="0" dirty="0" smtClean="0">
                          <a:solidFill>
                            <a:schemeClr val="tx1"/>
                          </a:solidFill>
                        </a:rPr>
                        <a:t>Эшчеләргә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800" b="0" dirty="0" smtClean="0">
                          <a:solidFill>
                            <a:schemeClr val="tx1"/>
                          </a:solidFill>
                        </a:rPr>
                        <a:t>56 245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752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t-RU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ООО “Дубрава”</a:t>
                      </a:r>
                      <a:endParaRPr lang="ru-RU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t-RU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62 029</a:t>
                      </a:r>
                      <a:endParaRPr lang="ru-RU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752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t-RU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Урам утлары (25 150Квт)</a:t>
                      </a:r>
                      <a:endParaRPr lang="ru-RU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t-RU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159 860</a:t>
                      </a:r>
                      <a:endParaRPr lang="ru-RU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752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t-RU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Су башнялары (25 409Квт)</a:t>
                      </a:r>
                      <a:endParaRPr lang="ru-RU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t-RU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161 877</a:t>
                      </a:r>
                      <a:endParaRPr lang="ru-RU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116632"/>
            <a:ext cx="93253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2017 ел. Су акчасы</a:t>
            </a:r>
          </a:p>
          <a:p>
            <a:pPr algn="ctr"/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406 648 сум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715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76670"/>
            <a:ext cx="9144000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ТАТАРСТАН РЕСПУБЛИКАСЫ КАЙБЫЧ МУНИЦИПАЛЬ РАЙОНЫ ЧҮТИ АВЫЛ ҖИРЛЕГЕ  СОВЕТЫ ҺӘМ БАШКАРМА КОМИТЕТЫНЫҢ 2017 НЧЕ ЕЛДА ЭШЛӘНГӘН ЭШЕНӘ НӘТИҖӘСЕ ҺӘМ </a:t>
            </a:r>
            <a:r>
              <a:rPr lang="ru-RU" sz="5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АЛДА ТОРГАН </a:t>
            </a:r>
            <a:r>
              <a:rPr lang="ru-RU" sz="5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БУРЫЧЛАРЫ </a:t>
            </a:r>
            <a:endParaRPr lang="ru-RU" sz="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997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5805264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7нче һәм 21 нче числоларда</a:t>
            </a:r>
            <a:endParaRPr lang="ru-RU" sz="54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006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19.11.2017.Авыллардагы референдум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51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866190"/>
              </p:ext>
            </p:extLst>
          </p:nvPr>
        </p:nvGraphicFramePr>
        <p:xfrm>
          <a:off x="107504" y="1039962"/>
          <a:ext cx="9006940" cy="58303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/>
                <a:gridCol w="4464437"/>
                <a:gridCol w="3096403"/>
                <a:gridCol w="1014052"/>
              </a:tblGrid>
              <a:tr h="186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№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800" dirty="0">
                          <a:effectLst/>
                        </a:rPr>
                        <a:t>Планы через самообложение</a:t>
                      </a:r>
                      <a:r>
                        <a:rPr lang="tt-RU" sz="1000" dirty="0">
                          <a:effectLst/>
                        </a:rPr>
                        <a:t>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Сумма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  <a:tr h="593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1.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>
                          <a:effectLst/>
                        </a:rPr>
                        <a:t>с.Чутеево и с.Б.Тябердино.</a:t>
                      </a:r>
                      <a:r>
                        <a:rPr lang="tt-RU" sz="1400" b="1">
                          <a:effectLst/>
                        </a:rPr>
                        <a:t> Строительство игровых  детских площадок с приобретением необходимых материалов и оборудования.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600 000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  <a:tr h="383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2.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>
                          <a:effectLst/>
                        </a:rPr>
                        <a:t>с.Чутеево.</a:t>
                      </a:r>
                      <a:r>
                        <a:rPr lang="tt-RU" sz="1400" b="1">
                          <a:effectLst/>
                        </a:rPr>
                        <a:t> Ограждениеи кладбища с приобретением строительных материалов. 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75 000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  <a:tr h="306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3.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Очистка территорий от санкционированных и несанкционированных свалок . 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75 000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  <a:tr h="6389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4.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>
                          <a:effectLst/>
                        </a:rPr>
                        <a:t>с.Чутеево и  с.Большое Тябердино.</a:t>
                      </a:r>
                      <a:r>
                        <a:rPr lang="tt-RU" sz="1400" b="1">
                          <a:effectLst/>
                        </a:rPr>
                        <a:t>Ремонт водопроводных сетей с приобретением строительных материалов .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70 000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  <a:tr h="357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5.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Содержание автомобильных дорог в границах населенных пунктов поселения.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20 000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  <a:tr h="6389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6.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>
                          <a:effectLst/>
                        </a:rPr>
                        <a:t>с.Чутеево и  с.Б.Тябердино. </a:t>
                      </a:r>
                      <a:r>
                        <a:rPr lang="tt-RU" sz="1400" b="1">
                          <a:effectLst/>
                        </a:rPr>
                        <a:t>Устройство щебеночного покрытия дороги с приобретением необходимых материалов.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1 200 000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  <a:tr h="24581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>
                          <a:effectLst/>
                        </a:rPr>
                        <a:t>Планы по республиканской программе на 2018 год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2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7.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>
                          <a:effectLst/>
                        </a:rPr>
                        <a:t>с.Чутеево по ул.Такташа</a:t>
                      </a:r>
                      <a:r>
                        <a:rPr lang="tt-RU" sz="1400" b="1">
                          <a:effectLst/>
                        </a:rPr>
                        <a:t>.Устройство щебеночного покрытия дороги.(0,23 км) 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1 218 000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2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8.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>
                          <a:effectLst/>
                        </a:rPr>
                        <a:t>с.Чутеево по ул.Центральная и с.Б.Тябердино по ул.Канашская.</a:t>
                      </a:r>
                      <a:r>
                        <a:rPr lang="tt-RU" sz="1400" b="1">
                          <a:effectLst/>
                        </a:rPr>
                        <a:t>Ремонт асфальтового покрытия. 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1 212 000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2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9.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>
                          <a:effectLst/>
                        </a:rPr>
                        <a:t>с.Б.Тябердино. </a:t>
                      </a:r>
                      <a:r>
                        <a:rPr lang="tt-RU" sz="1400" b="1">
                          <a:effectLst/>
                        </a:rPr>
                        <a:t>Планируется</a:t>
                      </a:r>
                      <a:r>
                        <a:rPr lang="tt-RU" sz="1400" b="1" u="sng">
                          <a:effectLst/>
                        </a:rPr>
                        <a:t> </a:t>
                      </a:r>
                      <a:r>
                        <a:rPr lang="tt-RU" sz="1400" b="1">
                          <a:effectLst/>
                        </a:rPr>
                        <a:t>ремонт с заменой отопительного оборудования котельной детского сада.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3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10.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>
                          <a:effectLst/>
                        </a:rPr>
                        <a:t>с.Чутеево.5 улиц.</a:t>
                      </a:r>
                      <a:r>
                        <a:rPr lang="tt-RU" sz="1400" b="1">
                          <a:effectLst/>
                        </a:rPr>
                        <a:t>Ремонт водопровода. Планируется устройство нового водопровода по программе “Чистая вода” .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655" marR="486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85299" y="116632"/>
            <a:ext cx="68516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 планнары 2018ел.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942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8215" y="0"/>
            <a:ext cx="92525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Олы Тәрбит авылында яңа мәдәният йорты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981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072045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Олы Тәрбит авылында спорт мәйданы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006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52163" y="0"/>
            <a:ext cx="4439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Йортлар саны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97597691"/>
              </p:ext>
            </p:extLst>
          </p:nvPr>
        </p:nvGraphicFramePr>
        <p:xfrm>
          <a:off x="539552" y="1052736"/>
          <a:ext cx="8424936" cy="560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1708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60032" y="-14016"/>
            <a:ext cx="4283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“Дача амнистиясе” 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257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34670"/>
            <a:ext cx="2367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Налоги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286380" y="142852"/>
          <a:ext cx="3714808" cy="2633400"/>
        </p:xfrm>
        <a:graphic>
          <a:graphicData uri="http://schemas.openxmlformats.org/drawingml/2006/table">
            <a:tbl>
              <a:tblPr/>
              <a:tblGrid>
                <a:gridCol w="3714808"/>
              </a:tblGrid>
              <a:tr h="220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latin typeface="Tahoma"/>
                        </a:rPr>
                        <a:t>МЕХДИЕВ,ВАЛЕХ,КАРАМ ОГЛЫ</a:t>
                      </a:r>
                    </a:p>
                  </a:txBody>
                  <a:tcPr marL="6830" marR="6830" marT="68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880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latin typeface="Tahoma"/>
                        </a:rPr>
                        <a:t>МИНГАЛИЕВ,РУСЛАН,МИНГАЗИЕВИЧ</a:t>
                      </a:r>
                    </a:p>
                  </a:txBody>
                  <a:tcPr marL="6830" marR="6830" marT="68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880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latin typeface="Tahoma"/>
                        </a:rPr>
                        <a:t>ШУРБИН,ФИРДУС,МИНСАЛИМОВИЧ</a:t>
                      </a:r>
                    </a:p>
                  </a:txBody>
                  <a:tcPr marL="6830" marR="6830" marT="68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880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latin typeface="Tahoma"/>
                        </a:rPr>
                        <a:t>САБИРЗЯНОВ,АНДРЕЙ,АЛЬБЕРТОВИЧ</a:t>
                      </a:r>
                      <a:endParaRPr lang="ru-RU" sz="1400" b="0" i="0" u="none" strike="noStrike" dirty="0">
                        <a:latin typeface="Tahoma"/>
                      </a:endParaRPr>
                    </a:p>
                  </a:txBody>
                  <a:tcPr marL="6830" marR="6830" marT="68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880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latin typeface="Tahoma"/>
                        </a:rPr>
                        <a:t>ШАЙДУЛЛИН,АЗАТ,РАШИДОВИЧ</a:t>
                      </a:r>
                    </a:p>
                  </a:txBody>
                  <a:tcPr marL="6830" marR="6830" marT="68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880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latin typeface="Tahoma"/>
                        </a:rPr>
                        <a:t>САФИН,ИЛЬДУС,ФАРГАТОВИЧ</a:t>
                      </a:r>
                    </a:p>
                  </a:txBody>
                  <a:tcPr marL="6830" marR="6830" marT="68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880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latin typeface="Tahoma"/>
                        </a:rPr>
                        <a:t>СОВИН,НИКАНДР,НИКОЛАЕВИЧ</a:t>
                      </a:r>
                    </a:p>
                  </a:txBody>
                  <a:tcPr marL="6830" marR="6830" marT="68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0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latin typeface="Tahoma"/>
                        </a:rPr>
                        <a:t>САФИН,РИНАТ,ФАГИЛОВИЧ</a:t>
                      </a:r>
                    </a:p>
                  </a:txBody>
                  <a:tcPr marL="6830" marR="6830" marT="68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0190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latin typeface="Tahoma"/>
                      </a:endParaRPr>
                    </a:p>
                  </a:txBody>
                  <a:tcPr marL="6830" marR="6830" marT="68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57818" y="2786058"/>
          <a:ext cx="3500462" cy="2731515"/>
        </p:xfrm>
        <a:graphic>
          <a:graphicData uri="http://schemas.openxmlformats.org/drawingml/2006/table">
            <a:tbl>
              <a:tblPr/>
              <a:tblGrid>
                <a:gridCol w="3500462"/>
              </a:tblGrid>
              <a:tr h="34698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ХАСАНОВ,ИРЕК,ИНСУРОВИЧ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698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ВОРОБЬЕВ,РАДИК,НИКОЛАЕВИЧ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698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БАТМАНОВ,ПАВЕЛ,КАЛИСТРАТОВИЧ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698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ТАРАКАНОВА,АЛЬБИНА,ПЕТРОВНА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698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САБИРОВА,ГАЛИЯБАНУ,МУТАЛОВНА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2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 smtClean="0">
                        <a:solidFill>
                          <a:schemeClr val="tx1"/>
                        </a:solidFill>
                        <a:latin typeface="Tahom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ТУГАНАШЕВА,ЛЮДМИЛЛА,ПЕТРОВНА</a:t>
                      </a:r>
                    </a:p>
                    <a:p>
                      <a:pPr marL="0" algn="l" defTabSz="914400" rtl="0" eaLnBrk="1" fontAlgn="b" latinLnBrk="0" hangingPunct="1"/>
                      <a:endParaRPr lang="ru-RU" sz="1400" b="0" i="0" u="none" strike="noStrike" kern="120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698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ru-RU" sz="1400" b="0" i="0" u="none" strike="noStrike" kern="120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28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0"/>
            <a:ext cx="88204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Халык санының 3 еллык чагыштырмасы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28889013"/>
              </p:ext>
            </p:extLst>
          </p:nvPr>
        </p:nvGraphicFramePr>
        <p:xfrm>
          <a:off x="0" y="1754326"/>
          <a:ext cx="9144000" cy="5103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318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32406"/>
            <a:ext cx="7170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Халыкның көн күреше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257674074"/>
              </p:ext>
            </p:extLst>
          </p:nvPr>
        </p:nvGraphicFramePr>
        <p:xfrm>
          <a:off x="0" y="946771"/>
          <a:ext cx="9144000" cy="5902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1257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87624" y="-230634"/>
            <a:ext cx="6624736" cy="92333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Көн тәртибе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692696"/>
            <a:ext cx="9144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300" b="1" dirty="0" smtClean="0">
                <a:solidFill>
                  <a:srgbClr val="C00000"/>
                </a:solidFill>
              </a:rPr>
              <a:t>Чүти авыл җирлеге башкарма комитетының 2017 ел эш нәтиҗәсе һәм 2018 елга каралган эш</a:t>
            </a:r>
            <a:r>
              <a:rPr lang="ru-RU" sz="2300" b="1" dirty="0">
                <a:solidFill>
                  <a:srgbClr val="C00000"/>
                </a:solidFill>
              </a:rPr>
              <a:t> </a:t>
            </a:r>
            <a:r>
              <a:rPr lang="ru-RU" sz="2300" b="1" dirty="0" smtClean="0">
                <a:solidFill>
                  <a:srgbClr val="C00000"/>
                </a:solidFill>
              </a:rPr>
              <a:t>планнары  – Пётр Петрович Тараканов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300" b="1" dirty="0" smtClean="0">
                <a:solidFill>
                  <a:srgbClr val="C00000"/>
                </a:solidFill>
              </a:rPr>
              <a:t>Авыл җирлегендә урнашкан оешмаларның 2017 ел эш нәтиҗәләре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ru-RU" sz="2300" b="1" dirty="0" smtClean="0">
                <a:solidFill>
                  <a:srgbClr val="C00000"/>
                </a:solidFill>
              </a:rPr>
              <a:t>Чүти урта гомуми белем бирү  мәктәбе рәисе –Лариса Георгиевна Бухарова 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ru-RU" sz="2300" b="1" dirty="0" smtClean="0">
                <a:solidFill>
                  <a:srgbClr val="C00000"/>
                </a:solidFill>
              </a:rPr>
              <a:t>Чүти авыл фельдшер акушер пункты фельдшеры – Ришат кызы </a:t>
            </a:r>
            <a:r>
              <a:rPr lang="ru-RU" sz="2300" b="1" dirty="0" err="1" smtClean="0">
                <a:solidFill>
                  <a:srgbClr val="C00000"/>
                </a:solidFill>
              </a:rPr>
              <a:t>Фәридә Гиззатова</a:t>
            </a:r>
            <a:r>
              <a:rPr lang="ru-RU" sz="2300" b="1" dirty="0" smtClean="0">
                <a:solidFill>
                  <a:srgbClr val="C00000"/>
                </a:solidFill>
              </a:rPr>
              <a:t>, Воробьева Оксана Анатолиевна.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ru-RU" sz="2300" b="1" dirty="0" smtClean="0">
                <a:solidFill>
                  <a:srgbClr val="C00000"/>
                </a:solidFill>
              </a:rPr>
              <a:t>Чүти мәдәният йорты методисты – Кыям кызы Гелүсә Гильфанова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ru-RU" sz="2300" b="1" dirty="0" smtClean="0">
                <a:solidFill>
                  <a:srgbClr val="C00000"/>
                </a:solidFill>
              </a:rPr>
              <a:t>Олы Т</a:t>
            </a:r>
            <a:r>
              <a:rPr lang="tt-RU" sz="2300" b="1" dirty="0" smtClean="0">
                <a:solidFill>
                  <a:srgbClr val="C00000"/>
                </a:solidFill>
              </a:rPr>
              <a:t>әрбит</a:t>
            </a:r>
            <a:r>
              <a:rPr lang="ru-RU" sz="2300" b="1" dirty="0" smtClean="0">
                <a:solidFill>
                  <a:srgbClr val="C00000"/>
                </a:solidFill>
              </a:rPr>
              <a:t> авыл </a:t>
            </a:r>
            <a:r>
              <a:rPr lang="ru-RU" sz="2300" b="1" dirty="0" err="1" smtClean="0">
                <a:solidFill>
                  <a:srgbClr val="C00000"/>
                </a:solidFill>
              </a:rPr>
              <a:t>китапханәчесе </a:t>
            </a:r>
            <a:r>
              <a:rPr lang="ru-RU" sz="2300" b="1" dirty="0" smtClean="0">
                <a:solidFill>
                  <a:srgbClr val="C00000"/>
                </a:solidFill>
              </a:rPr>
              <a:t>– Инна Виссарионовна </a:t>
            </a:r>
            <a:r>
              <a:rPr lang="ru-RU" sz="2300" b="1" dirty="0" err="1" smtClean="0">
                <a:solidFill>
                  <a:srgbClr val="C00000"/>
                </a:solidFill>
              </a:rPr>
              <a:t>Драндрова</a:t>
            </a:r>
            <a:endParaRPr lang="ru-RU" sz="2300" b="1" dirty="0" smtClean="0">
              <a:solidFill>
                <a:srgbClr val="C00000"/>
              </a:solidFill>
            </a:endParaRPr>
          </a:p>
          <a:p>
            <a:pPr marL="342900" indent="-342900">
              <a:buFont typeface="Courier New" pitchFamily="49" charset="0"/>
              <a:buChar char="o"/>
            </a:pPr>
            <a:r>
              <a:rPr lang="tt-RU" sz="2300" b="1" dirty="0" smtClean="0">
                <a:solidFill>
                  <a:srgbClr val="C00000"/>
                </a:solidFill>
              </a:rPr>
              <a:t>Чүти авыл җирлеге ветераннар советы рәисе –Василий Сергеевич Уткин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tt-RU" sz="2300" b="1" dirty="0" smtClean="0">
                <a:solidFill>
                  <a:srgbClr val="C00000"/>
                </a:solidFill>
              </a:rPr>
              <a:t>ОП </a:t>
            </a:r>
            <a:r>
              <a:rPr lang="ru-RU" sz="2300" b="1" dirty="0" smtClean="0">
                <a:solidFill>
                  <a:srgbClr val="C00000"/>
                </a:solidFill>
              </a:rPr>
              <a:t>«</a:t>
            </a:r>
            <a:r>
              <a:rPr lang="tt-RU" sz="2300" b="1" dirty="0" smtClean="0">
                <a:solidFill>
                  <a:srgbClr val="C00000"/>
                </a:solidFill>
              </a:rPr>
              <a:t>Кайби</a:t>
            </a:r>
            <a:r>
              <a:rPr lang="ru-RU" sz="2300" b="1" dirty="0" smtClean="0">
                <a:solidFill>
                  <a:srgbClr val="C00000"/>
                </a:solidFill>
              </a:rPr>
              <a:t>цы» участковые-</a:t>
            </a:r>
            <a:r>
              <a:rPr lang="tt-RU" sz="2300" b="1" dirty="0" smtClean="0">
                <a:solidFill>
                  <a:srgbClr val="C00000"/>
                </a:solidFill>
              </a:rPr>
              <a:t>Зарифуллин Инсаф Илмасович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tt-RU" sz="2300" b="1" dirty="0" smtClean="0">
                <a:solidFill>
                  <a:srgbClr val="C00000"/>
                </a:solidFill>
              </a:rPr>
              <a:t>Кайбыч районы прокуроры -Загрутдинов </a:t>
            </a:r>
            <a:r>
              <a:rPr lang="tt-RU" sz="2300" b="1" dirty="0" smtClean="0">
                <a:solidFill>
                  <a:srgbClr val="C00000"/>
                </a:solidFill>
              </a:rPr>
              <a:t>Рөстәм Бәдретдинович</a:t>
            </a:r>
            <a:endParaRPr lang="ru-RU" sz="2300" b="1" dirty="0" smtClean="0">
              <a:solidFill>
                <a:srgbClr val="C00000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300" b="1" dirty="0" err="1" smtClean="0">
                <a:solidFill>
                  <a:srgbClr val="C00000"/>
                </a:solidFill>
              </a:rPr>
              <a:t>Кайбыч</a:t>
            </a:r>
            <a:r>
              <a:rPr lang="ru-RU" sz="2300" b="1" dirty="0" smtClean="0">
                <a:solidFill>
                  <a:srgbClr val="C00000"/>
                </a:solidFill>
              </a:rPr>
              <a:t> муниципаль район </a:t>
            </a:r>
            <a:r>
              <a:rPr lang="ru-RU" sz="2300" b="1" dirty="0" err="1" smtClean="0">
                <a:solidFill>
                  <a:srgbClr val="C00000"/>
                </a:solidFill>
              </a:rPr>
              <a:t>башлыгы</a:t>
            </a:r>
            <a:r>
              <a:rPr lang="ru-RU" sz="2300" b="1" dirty="0" smtClean="0">
                <a:solidFill>
                  <a:srgbClr val="C00000"/>
                </a:solidFill>
              </a:rPr>
              <a:t> </a:t>
            </a:r>
            <a:r>
              <a:rPr lang="ru-RU" sz="2300" b="1" dirty="0" smtClean="0">
                <a:solidFill>
                  <a:srgbClr val="C00000"/>
                </a:solidFill>
              </a:rPr>
              <a:t>–</a:t>
            </a:r>
            <a:r>
              <a:rPr lang="ru-RU" sz="2300" b="1" dirty="0">
                <a:solidFill>
                  <a:srgbClr val="C00000"/>
                </a:solidFill>
              </a:rPr>
              <a:t> </a:t>
            </a:r>
            <a:r>
              <a:rPr lang="ru-RU" sz="2300" b="1" dirty="0" smtClean="0">
                <a:solidFill>
                  <a:srgbClr val="C00000"/>
                </a:solidFill>
              </a:rPr>
              <a:t> </a:t>
            </a:r>
            <a:r>
              <a:rPr lang="ru-RU" sz="2300" b="1" dirty="0" smtClean="0">
                <a:solidFill>
                  <a:srgbClr val="C00000"/>
                </a:solidFill>
              </a:rPr>
              <a:t>Рахматуллин </a:t>
            </a:r>
            <a:r>
              <a:rPr lang="ru-RU" sz="2300" b="1" dirty="0" smtClean="0">
                <a:solidFill>
                  <a:srgbClr val="C00000"/>
                </a:solidFill>
              </a:rPr>
              <a:t> </a:t>
            </a:r>
            <a:r>
              <a:rPr lang="ru-RU" sz="2300" b="1" dirty="0" smtClean="0">
                <a:solidFill>
                  <a:srgbClr val="C00000"/>
                </a:solidFill>
              </a:rPr>
              <a:t>Альберт </a:t>
            </a:r>
            <a:r>
              <a:rPr lang="ru-RU" sz="2300" b="1" dirty="0" err="1" smtClean="0">
                <a:solidFill>
                  <a:srgbClr val="C00000"/>
                </a:solidFill>
              </a:rPr>
              <a:t>Ильгизарович</a:t>
            </a:r>
            <a:r>
              <a:rPr lang="ru-RU" sz="2300" b="1" dirty="0" smtClean="0">
                <a:solidFill>
                  <a:srgbClr val="C00000"/>
                </a:solidFill>
              </a:rPr>
              <a:t> </a:t>
            </a:r>
            <a:endParaRPr lang="ru-RU" sz="2300" b="1" dirty="0" smtClean="0">
              <a:solidFill>
                <a:srgbClr val="C00000"/>
              </a:solidFill>
            </a:endParaRPr>
          </a:p>
          <a:p>
            <a:pPr indent="-514350"/>
            <a:endParaRPr lang="ru-RU" sz="22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4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0"/>
            <a:ext cx="6930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Демографик күренеш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633562641"/>
              </p:ext>
            </p:extLst>
          </p:nvPr>
        </p:nvGraphicFramePr>
        <p:xfrm>
          <a:off x="0" y="923330"/>
          <a:ext cx="9144000" cy="5790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3680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103674"/>
            <a:ext cx="92525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 </a:t>
            </a: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Авылда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яшәүче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әниләрг</a:t>
            </a:r>
            <a:r>
              <a:rPr lang="tt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ә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ярдәм”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08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57969" y="61903"/>
            <a:ext cx="72957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Терлек санының үсеше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23957249"/>
              </p:ext>
            </p:extLst>
          </p:nvPr>
        </p:nvGraphicFramePr>
        <p:xfrm>
          <a:off x="0" y="985233"/>
          <a:ext cx="9144000" cy="5872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9332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65" y="5103674"/>
            <a:ext cx="92525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2017 елда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халыктан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947 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529 кг сөт җыелды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74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69789" y="4272677"/>
            <a:ext cx="657421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сыер-              2 000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сыер-             3 000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Аннан к</a:t>
            </a:r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үбрәк- 4 000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634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3" y="5908082"/>
            <a:ext cx="4581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кәҗә – 1 000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145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99695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Фарахов Фарат мини фермасы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9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71400"/>
            <a:ext cx="925252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452 -</a:t>
            </a:r>
            <a:r>
              <a:rPr lang="ru-RU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каз ,үрдэк-56,</a:t>
            </a:r>
          </a:p>
          <a:p>
            <a:pPr algn="ctr"/>
            <a:r>
              <a:rPr lang="ru-RU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бройлер </a:t>
            </a:r>
            <a:r>
              <a:rPr lang="ru-RU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чебиләре</a:t>
            </a:r>
            <a:r>
              <a:rPr lang="ru-RU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-31, </a:t>
            </a:r>
          </a:p>
          <a:p>
            <a:pPr algn="ctr"/>
            <a:r>
              <a:rPr lang="ru-RU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50 610 сум </a:t>
            </a:r>
            <a:r>
              <a:rPr lang="ru-RU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дотация </a:t>
            </a:r>
            <a:r>
              <a:rPr lang="ru-RU" sz="5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кайтарылды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97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60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51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8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213" y="5805264"/>
            <a:ext cx="8979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 атка 3 000 сумнан  45 000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727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5509" y="5805264"/>
            <a:ext cx="84174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Хасанов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Мәүлет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сыерлары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209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039" y="5931761"/>
            <a:ext cx="8172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Закиров Асхать сыерлары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764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81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91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58817" y="0"/>
            <a:ext cx="5585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Район ярминк</a:t>
            </a:r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әсе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54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942" y="5061606"/>
            <a:ext cx="55190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2017 елгы керем</a:t>
            </a:r>
          </a:p>
          <a:p>
            <a:pPr algn="ctr"/>
            <a:r>
              <a:rPr lang="ru-RU" sz="5400" b="1" cap="none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30 </a:t>
            </a:r>
            <a:r>
              <a:rPr lang="ru-RU" sz="54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058 </a:t>
            </a:r>
            <a:r>
              <a:rPr lang="ru-RU" sz="5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205 сум </a:t>
            </a:r>
            <a:endParaRPr lang="ru-RU" sz="5400" b="1" cap="none" spc="5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183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614" y="4243180"/>
            <a:ext cx="938122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2006-2017еллар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323 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кешегә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54  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28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000 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сум </a:t>
            </a: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акча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бирелгән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01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871728"/>
              </p:ext>
            </p:extLst>
          </p:nvPr>
        </p:nvGraphicFramePr>
        <p:xfrm>
          <a:off x="0" y="188641"/>
          <a:ext cx="9036496" cy="64807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0780"/>
                <a:gridCol w="1796987"/>
                <a:gridCol w="2264852"/>
                <a:gridCol w="1883877"/>
              </a:tblGrid>
              <a:tr h="28209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2800" dirty="0" smtClean="0">
                          <a:effectLst/>
                        </a:rPr>
                        <a:t> </a:t>
                      </a:r>
                      <a:r>
                        <a:rPr lang="tt-RU" sz="2000" dirty="0" smtClean="0">
                          <a:effectLst/>
                        </a:rPr>
                        <a:t> </a:t>
                      </a:r>
                      <a:endParaRPr lang="ru-RU" sz="16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Чүти </a:t>
                      </a:r>
                      <a:r>
                        <a:rPr lang="ru-RU" sz="2800" dirty="0">
                          <a:effectLst/>
                        </a:rPr>
                        <a:t>авылы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Олы </a:t>
                      </a:r>
                      <a:r>
                        <a:rPr lang="ru-RU" sz="2800" dirty="0" smtClean="0">
                          <a:effectLst/>
                        </a:rPr>
                        <a:t>Тәрбит </a:t>
                      </a:r>
                      <a:r>
                        <a:rPr lang="ru-RU" sz="2800" dirty="0">
                          <a:effectLst/>
                        </a:rPr>
                        <a:t>авылы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Барлыгы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99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Телефон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170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131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301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99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Интернет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112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83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195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60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Кабельное телевидение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</a:rPr>
                        <a:t>167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66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800" dirty="0" smtClean="0">
                          <a:effectLst/>
                          <a:latin typeface="+mn-lt"/>
                          <a:ea typeface="+mn-ea"/>
                        </a:rPr>
                        <a:t>233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09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0" y="1052736"/>
            <a:ext cx="432048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732" y="3545292"/>
            <a:ext cx="4346949" cy="3260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86625" y="0"/>
            <a:ext cx="8442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Кибетләрдәге ассортимент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69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89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5737" y="5934670"/>
            <a:ext cx="9213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Асия апа –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коръ</a:t>
            </a:r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ән укытучысы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906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1590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Тәртипле укучылар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409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G3643HG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0438"/>
            <a:ext cx="4476749" cy="33575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559" y="0"/>
            <a:ext cx="74251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Олы Тәрбит авылы.</a:t>
            </a:r>
          </a:p>
          <a:p>
            <a:pPr algn="ctr"/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Чиркәүгә </a:t>
            </a:r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купол куелды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180220-WA0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429000"/>
            <a:ext cx="4572000" cy="3429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Василий Сергеевич Уткин к</a:t>
            </a:r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үпере “Тимерче утары”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753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60" y="0"/>
            <a:ext cx="4449840" cy="68566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933316"/>
            <a:ext cx="7257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t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Мансур абый чишмәсе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866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36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4739" y="2967335"/>
            <a:ext cx="8794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Игътибарыгыз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өчен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рәхмәт!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803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825031"/>
              </p:ext>
            </p:extLst>
          </p:nvPr>
        </p:nvGraphicFramePr>
        <p:xfrm>
          <a:off x="0" y="116631"/>
          <a:ext cx="9143999" cy="6624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5281"/>
                <a:gridCol w="4396499"/>
                <a:gridCol w="1273401"/>
                <a:gridCol w="3008818"/>
              </a:tblGrid>
              <a:tr h="4897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 dirty="0">
                          <a:effectLst/>
                        </a:rPr>
                        <a:t>№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 b="1" dirty="0">
                          <a:effectLst/>
                        </a:rPr>
                        <a:t>Планы </a:t>
                      </a:r>
                      <a:endParaRPr lang="ru-RU" sz="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 dirty="0">
                          <a:effectLst/>
                        </a:rPr>
                        <a:t>Сумма (руб)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 dirty="0">
                          <a:effectLst/>
                        </a:rPr>
                        <a:t>Исполнение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</a:tr>
              <a:tr h="910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 dirty="0">
                          <a:effectLst/>
                        </a:rPr>
                        <a:t>с.Б.Тябердино.</a:t>
                      </a:r>
                      <a:r>
                        <a:rPr lang="tt-RU" sz="1400" b="1" dirty="0">
                          <a:effectLst/>
                        </a:rPr>
                        <a:t> Капитальный ремонт сельского клуба.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effectLst/>
                        </a:rPr>
                        <a:t>(по республиканской программе)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3 828 000 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Исполнено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</a:tr>
              <a:tr h="910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2.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 dirty="0">
                          <a:effectLst/>
                        </a:rPr>
                        <a:t>с.Б.Тябердино.</a:t>
                      </a:r>
                      <a:r>
                        <a:rPr lang="tt-RU" sz="1400" b="1" dirty="0">
                          <a:effectLst/>
                        </a:rPr>
                        <a:t>Строительство универсального спортивного площадка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effectLst/>
                        </a:rPr>
                        <a:t>(по республиканской программе)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effectLst/>
                        </a:rPr>
                        <a:t>3 088 030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Исполнено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</a:tr>
              <a:tr h="910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>
                          <a:effectLst/>
                        </a:rPr>
                        <a:t>С.Чутеево. </a:t>
                      </a:r>
                      <a:r>
                        <a:rPr lang="tt-RU" sz="1400" b="1">
                          <a:effectLst/>
                        </a:rPr>
                        <a:t>Ремонт асфальтного покрытия подьезда к школе. (0,267 км)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(по республиканской программе)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effectLst/>
                        </a:rPr>
                        <a:t>2 529 800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effectLst/>
                        </a:rPr>
                        <a:t>Исполнено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</a:tr>
              <a:tr h="511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4.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>
                          <a:effectLst/>
                        </a:rPr>
                        <a:t>с.Чутеево. </a:t>
                      </a:r>
                      <a:r>
                        <a:rPr lang="tt-RU" sz="1400" b="1">
                          <a:effectLst/>
                        </a:rPr>
                        <a:t>Устройство щебеночного покрытия по ул.Гисматуллина. (0,6 км)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2 669 960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effectLst/>
                        </a:rPr>
                        <a:t>Исполнено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</a:tr>
              <a:tr h="511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3.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>
                          <a:effectLst/>
                        </a:rPr>
                        <a:t>с.Б.Тябердино.</a:t>
                      </a:r>
                      <a:r>
                        <a:rPr lang="tt-RU" sz="1400" b="1">
                          <a:effectLst/>
                        </a:rPr>
                        <a:t>Приобретение баяна для сельского клуба.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effectLst/>
                        </a:rPr>
                        <a:t>Исполнено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</a:tr>
              <a:tr h="511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4.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>
                          <a:effectLst/>
                        </a:rPr>
                        <a:t>с.Чутеево и с.Б.Тябердино</a:t>
                      </a:r>
                      <a:r>
                        <a:rPr lang="tt-RU" sz="1400" b="1">
                          <a:effectLst/>
                        </a:rPr>
                        <a:t>.Строительство хоккейной коробки.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effectLst/>
                        </a:rPr>
                        <a:t>Силами молодёжи сделан каток для игры в хоккей.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</a:tr>
              <a:tr h="1037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5.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>
                          <a:effectLst/>
                        </a:rPr>
                        <a:t>с.Чутеево.</a:t>
                      </a:r>
                      <a:r>
                        <a:rPr lang="tt-RU" sz="1400" b="1">
                          <a:effectLst/>
                        </a:rPr>
                        <a:t>Ремонт водопровода.Через самообложение.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effectLst/>
                        </a:rPr>
                        <a:t>Планируется устройство нового водопровода по программе “Чистая вода” в 2018году.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</a:tr>
              <a:tr h="8307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000">
                          <a:effectLst/>
                        </a:rPr>
                        <a:t>6.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u="sng">
                          <a:effectLst/>
                        </a:rPr>
                        <a:t>с.Чутеево и с.Б.Тябердино</a:t>
                      </a:r>
                      <a:r>
                        <a:rPr lang="tt-RU" sz="1400" b="1">
                          <a:effectLst/>
                        </a:rPr>
                        <a:t>. Замена столбов и установка трансформаторов.По Республиканской программе .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37 000 000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effectLst/>
                        </a:rPr>
                        <a:t>Исполнено.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57" marR="48757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Чүти авылы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3321396"/>
            <a:ext cx="5796136" cy="353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7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4355976" cy="28643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2784" y="5934670"/>
            <a:ext cx="6034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Олы Тәрбит авылы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520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3220</TotalTime>
  <Words>1067</Words>
  <Application>Microsoft Office PowerPoint</Application>
  <PresentationFormat>Экран (4:3)</PresentationFormat>
  <Paragraphs>335</Paragraphs>
  <Slides>66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Рамиля</dc:creator>
  <cp:lastModifiedBy>Алексей</cp:lastModifiedBy>
  <cp:revision>158</cp:revision>
  <dcterms:created xsi:type="dcterms:W3CDTF">2018-02-17T21:02:40Z</dcterms:created>
  <dcterms:modified xsi:type="dcterms:W3CDTF">2018-02-26T07:39:44Z</dcterms:modified>
</cp:coreProperties>
</file>