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8" r:id="rId3"/>
    <p:sldId id="335" r:id="rId4"/>
    <p:sldId id="259" r:id="rId5"/>
    <p:sldId id="260" r:id="rId6"/>
    <p:sldId id="315" r:id="rId7"/>
    <p:sldId id="261" r:id="rId8"/>
    <p:sldId id="262" r:id="rId9"/>
    <p:sldId id="263" r:id="rId10"/>
    <p:sldId id="264" r:id="rId11"/>
    <p:sldId id="265" r:id="rId12"/>
    <p:sldId id="266" r:id="rId13"/>
    <p:sldId id="312" r:id="rId14"/>
    <p:sldId id="267" r:id="rId15"/>
    <p:sldId id="268" r:id="rId16"/>
    <p:sldId id="269" r:id="rId17"/>
    <p:sldId id="272" r:id="rId18"/>
    <p:sldId id="276" r:id="rId19"/>
    <p:sldId id="277" r:id="rId20"/>
    <p:sldId id="337" r:id="rId21"/>
    <p:sldId id="338" r:id="rId22"/>
    <p:sldId id="339" r:id="rId23"/>
    <p:sldId id="340" r:id="rId24"/>
    <p:sldId id="317" r:id="rId25"/>
    <p:sldId id="316" r:id="rId26"/>
    <p:sldId id="282" r:id="rId27"/>
    <p:sldId id="283" r:id="rId28"/>
    <p:sldId id="298" r:id="rId29"/>
    <p:sldId id="336" r:id="rId30"/>
    <p:sldId id="319" r:id="rId31"/>
    <p:sldId id="322" r:id="rId32"/>
    <p:sldId id="324" r:id="rId33"/>
    <p:sldId id="341" r:id="rId34"/>
    <p:sldId id="321" r:id="rId35"/>
    <p:sldId id="293" r:id="rId36"/>
    <p:sldId id="342" r:id="rId37"/>
    <p:sldId id="325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295" r:id="rId46"/>
    <p:sldId id="350" r:id="rId47"/>
    <p:sldId id="351" r:id="rId48"/>
    <p:sldId id="352" r:id="rId49"/>
    <p:sldId id="332" r:id="rId50"/>
    <p:sldId id="353" r:id="rId51"/>
    <p:sldId id="313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6803" autoAdjust="0"/>
  </p:normalViewPr>
  <p:slideViewPr>
    <p:cSldViewPr>
      <p:cViewPr>
        <p:scale>
          <a:sx n="72" d="100"/>
          <a:sy n="72" d="100"/>
        </p:scale>
        <p:origin x="-13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Кеше саны</c:v>
                </c:pt>
              </c:strCache>
            </c:strRef>
          </c:tx>
          <c:dLbls>
            <c:dLbl>
              <c:idx val="0"/>
              <c:layout>
                <c:manualLayout>
                  <c:x val="-0.23067269369106638"/>
                  <c:y val="-8.7926389165185782E-3"/>
                </c:manualLayout>
              </c:layout>
              <c:tx>
                <c:rich>
                  <a:bodyPr/>
                  <a:lstStyle/>
                  <a:p>
                    <a:pPr>
                      <a:defRPr sz="4400"/>
                    </a:pPr>
                    <a:r>
                      <a:rPr lang="en-US" dirty="0" smtClean="0"/>
                      <a:t>6</a:t>
                    </a:r>
                    <a:r>
                      <a:rPr lang="ru-RU" dirty="0" smtClean="0"/>
                      <a:t>59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73710143870905"/>
                  <c:y val="-8.0499750999008003E-3"/>
                </c:manualLayout>
              </c:layout>
              <c:tx>
                <c:rich>
                  <a:bodyPr/>
                  <a:lstStyle/>
                  <a:p>
                    <a:pPr>
                      <a:defRPr sz="4800"/>
                    </a:pPr>
                    <a:r>
                      <a:rPr lang="en-US" dirty="0" smtClean="0"/>
                      <a:t>5</a:t>
                    </a:r>
                    <a:r>
                      <a:rPr lang="tt-RU" dirty="0" smtClean="0"/>
                      <a:t>60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Чүти</c:v>
                </c:pt>
                <c:pt idx="1">
                  <c:v>Олы Тәрбит</c:v>
                </c:pt>
                <c:pt idx="2">
                  <c:v>Барлыгы 1219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659</c:v>
                </c:pt>
                <c:pt idx="1">
                  <c:v>560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txPr>
          <a:bodyPr/>
          <a:lstStyle/>
          <a:p>
            <a:pPr>
              <a:defRPr sz="2400"/>
            </a:pPr>
            <a:endParaRPr lang="ru-RU"/>
          </a:p>
        </c:txPr>
      </c:legendEntry>
      <c:layout>
        <c:manualLayout>
          <c:xMode val="edge"/>
          <c:yMode val="edge"/>
          <c:x val="0.69160882667444346"/>
          <c:y val="0.44923700889060381"/>
          <c:w val="0.29913191406629724"/>
          <c:h val="0.343923941879296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Чүти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4"/>
                <c:pt idx="0">
                  <c:v>655</c:v>
                </c:pt>
                <c:pt idx="1">
                  <c:v>650</c:v>
                </c:pt>
                <c:pt idx="2">
                  <c:v>659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Олы Тәрбит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4"/>
                <c:pt idx="0">
                  <c:v>579</c:v>
                </c:pt>
                <c:pt idx="1">
                  <c:v>571</c:v>
                </c:pt>
                <c:pt idx="2">
                  <c:v>560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Барлыгы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4"/>
                <c:pt idx="0">
                  <c:v>1234</c:v>
                </c:pt>
                <c:pt idx="1">
                  <c:v>1221</c:v>
                </c:pt>
                <c:pt idx="2">
                  <c:v>1219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234496"/>
        <c:axId val="118248576"/>
      </c:barChart>
      <c:catAx>
        <c:axId val="118234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8248576"/>
        <c:crosses val="autoZero"/>
        <c:auto val="1"/>
        <c:lblAlgn val="ctr"/>
        <c:lblOffset val="100"/>
        <c:noMultiLvlLbl val="0"/>
      </c:catAx>
      <c:valAx>
        <c:axId val="118248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2344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01.01.201</a:t>
            </a:r>
            <a:r>
              <a:rPr lang="ru-RU" dirty="0" smtClean="0"/>
              <a:t>6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01.01.2013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r>
                      <a:rPr lang="tt-RU" smtClean="0"/>
                      <a:t>3</a:t>
                    </a:r>
                    <a:r>
                      <a:rPr lang="en-US" smtClean="0"/>
                      <a:t>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tt-RU" smtClean="0"/>
                      <a:t>29</a:t>
                    </a:r>
                    <a:r>
                      <a:rPr lang="en-US" smtClean="0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21</a:t>
                    </a:r>
                    <a:r>
                      <a:rPr lang="tt-RU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16</a:t>
                    </a:r>
                    <a:r>
                      <a:rPr lang="tt-RU" smtClean="0"/>
                      <a:t>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tt-RU" smtClean="0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tt-RU" smtClean="0"/>
                      <a:t>7</a:t>
                    </a:r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Пенсионеры</c:v>
                </c:pt>
                <c:pt idx="1">
                  <c:v>По уходу за пенсионерами</c:v>
                </c:pt>
                <c:pt idx="2">
                  <c:v>Работающие</c:v>
                </c:pt>
                <c:pt idx="3">
                  <c:v>Работающие за пределами района</c:v>
                </c:pt>
                <c:pt idx="4">
                  <c:v>Студенты</c:v>
                </c:pt>
                <c:pt idx="5">
                  <c:v>Школьники</c:v>
                </c:pt>
                <c:pt idx="6">
                  <c:v>Армия</c:v>
                </c:pt>
                <c:pt idx="7">
                  <c:v>Дети дошкольного возраста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328</c:v>
                </c:pt>
                <c:pt idx="1">
                  <c:v>20</c:v>
                </c:pt>
                <c:pt idx="2">
                  <c:v>335</c:v>
                </c:pt>
                <c:pt idx="3">
                  <c:v>219</c:v>
                </c:pt>
                <c:pt idx="4">
                  <c:v>31</c:v>
                </c:pt>
                <c:pt idx="5">
                  <c:v>165</c:v>
                </c:pt>
                <c:pt idx="6">
                  <c:v>4</c:v>
                </c:pt>
                <c:pt idx="7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1631561679790023"/>
          <c:y val="0.13410685200206557"/>
          <c:w val="0.27442512394284047"/>
          <c:h val="0.8658931479979344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BC5AC-6870-4931-8A80-8ED61162A93A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45851-B8E5-450F-976E-C08F498A6D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45851-B8E5-450F-976E-C08F498A6DD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94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45851-B8E5-450F-976E-C08F498A6DD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99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0385E9-72D0-4572-8018-24C61B7E799C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4D050F-20FE-418E-8636-628ED81D5FDA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8359080" cy="59766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2656"/>
            <a:ext cx="8287072" cy="6048672"/>
          </a:xfrm>
        </p:spPr>
        <p:txBody>
          <a:bodyPr>
            <a:normAutofit/>
          </a:bodyPr>
          <a:lstStyle/>
          <a:p>
            <a:r>
              <a:rPr lang="tt-RU" sz="4400" dirty="0"/>
              <a:t>Татарстан  Республикасы</a:t>
            </a:r>
          </a:p>
          <a:p>
            <a:r>
              <a:rPr lang="tt-RU" sz="4400" dirty="0"/>
              <a:t>Кайбыч муниципаль районы</a:t>
            </a:r>
          </a:p>
          <a:p>
            <a:r>
              <a:rPr lang="tt-RU" sz="4400" dirty="0" smtClean="0"/>
              <a:t>Чүти </a:t>
            </a:r>
            <a:r>
              <a:rPr lang="tt-RU" sz="4400" dirty="0"/>
              <a:t>авыл җирлеге Советының һәм башкарма комитетының </a:t>
            </a:r>
            <a:r>
              <a:rPr lang="tt-RU" sz="4400" dirty="0" smtClean="0"/>
              <a:t>2015 </a:t>
            </a:r>
            <a:r>
              <a:rPr lang="tt-RU" sz="4400" dirty="0"/>
              <a:t>нче елда эшләнгән эшенә отчеты һәм алда торган бурычлар.</a:t>
            </a:r>
          </a:p>
          <a:p>
            <a:r>
              <a:rPr lang="tt-RU" sz="4400" dirty="0" smtClean="0"/>
              <a:t>29.01.2015 ел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723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Чүти</a:t>
            </a:r>
            <a:r>
              <a:rPr lang="ru-RU" dirty="0" smtClean="0"/>
              <a:t> </a:t>
            </a:r>
            <a:r>
              <a:rPr lang="ru-RU" dirty="0" err="1" smtClean="0"/>
              <a:t>урта</a:t>
            </a:r>
            <a:r>
              <a:rPr lang="ru-RU" dirty="0" smtClean="0"/>
              <a:t> </a:t>
            </a:r>
            <a:r>
              <a:rPr lang="ru-RU" dirty="0" err="1" smtClean="0"/>
              <a:t>мәктәбе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6298"/>
            <a:ext cx="8642554" cy="5645070"/>
          </a:xfrm>
        </p:spPr>
      </p:pic>
    </p:spTree>
    <p:extLst>
      <p:ext uri="{BB962C8B-B14F-4D97-AF65-F5344CB8AC3E}">
        <p14:creationId xmlns:p14="http://schemas.microsoft.com/office/powerpoint/2010/main" val="348064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Олы Тәрбит башлангыч мәктәбе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56653"/>
            <a:ext cx="7868462" cy="5712707"/>
          </a:xfrm>
        </p:spPr>
      </p:pic>
    </p:spTree>
    <p:extLst>
      <p:ext uri="{BB962C8B-B14F-4D97-AF65-F5344CB8AC3E}">
        <p14:creationId xmlns:p14="http://schemas.microsoft.com/office/powerpoint/2010/main" val="10264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Балалар бакчасы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" b="12403"/>
          <a:stretch/>
        </p:blipFill>
        <p:spPr>
          <a:xfrm>
            <a:off x="179512" y="908720"/>
            <a:ext cx="8645894" cy="5256584"/>
          </a:xfrm>
        </p:spPr>
      </p:pic>
    </p:spTree>
    <p:extLst>
      <p:ext uri="{BB962C8B-B14F-4D97-AF65-F5344CB8AC3E}">
        <p14:creationId xmlns:p14="http://schemas.microsoft.com/office/powerpoint/2010/main" val="37179056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ФАП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6551132" cy="4913349"/>
          </a:xfrm>
        </p:spPr>
      </p:pic>
    </p:spTree>
    <p:extLst>
      <p:ext uri="{BB962C8B-B14F-4D97-AF65-F5344CB8AC3E}">
        <p14:creationId xmlns:p14="http://schemas.microsoft.com/office/powerpoint/2010/main" val="24486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Чүти авыл мәдәният йорты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28784" cy="5688632"/>
          </a:xfrm>
        </p:spPr>
      </p:pic>
    </p:spTree>
    <p:extLst>
      <p:ext uri="{BB962C8B-B14F-4D97-AF65-F5344CB8AC3E}">
        <p14:creationId xmlns:p14="http://schemas.microsoft.com/office/powerpoint/2010/main" val="3699622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</a:t>
            </a:r>
            <a:r>
              <a:rPr lang="tt-RU" sz="4000" dirty="0" smtClean="0"/>
              <a:t>Олы Тәрбит авылы мәдәният йорты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3" b="8927"/>
          <a:stretch/>
        </p:blipFill>
        <p:spPr>
          <a:xfrm>
            <a:off x="683568" y="980728"/>
            <a:ext cx="7200800" cy="5688632"/>
          </a:xfrm>
        </p:spPr>
      </p:pic>
    </p:spTree>
    <p:extLst>
      <p:ext uri="{BB962C8B-B14F-4D97-AF65-F5344CB8AC3E}">
        <p14:creationId xmlns:p14="http://schemas.microsoft.com/office/powerpoint/2010/main" val="243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Олы Тәрбит кибетләре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210423" cy="315781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" b="11981"/>
          <a:stretch/>
        </p:blipFill>
        <p:spPr bwMode="auto">
          <a:xfrm>
            <a:off x="4211960" y="1196752"/>
            <a:ext cx="4728420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6" b="12834"/>
          <a:stretch/>
        </p:blipFill>
        <p:spPr bwMode="auto">
          <a:xfrm>
            <a:off x="755576" y="3573016"/>
            <a:ext cx="4267643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7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Чути</a:t>
            </a:r>
            <a:r>
              <a:rPr lang="ru-RU" dirty="0" smtClean="0"/>
              <a:t>  </a:t>
            </a:r>
            <a:r>
              <a:rPr lang="ru-RU" dirty="0" err="1" smtClean="0"/>
              <a:t>кибетләре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3360836" cy="252062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672408" cy="275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299717" cy="322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432176"/>
            <a:ext cx="3609181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5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Ч</a:t>
            </a:r>
            <a:r>
              <a:rPr lang="tt-RU" dirty="0" smtClean="0"/>
              <a:t>үти мәчете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3" b="12014"/>
          <a:stretch/>
        </p:blipFill>
        <p:spPr>
          <a:xfrm>
            <a:off x="467544" y="987976"/>
            <a:ext cx="8208912" cy="5609600"/>
          </a:xfrm>
        </p:spPr>
      </p:pic>
    </p:spTree>
    <p:extLst>
      <p:ext uri="{BB962C8B-B14F-4D97-AF65-F5344CB8AC3E}">
        <p14:creationId xmlns:p14="http://schemas.microsoft.com/office/powerpoint/2010/main" val="34537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Олы Тәрбит чиркәүе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71347"/>
            <a:ext cx="7848872" cy="5770021"/>
          </a:xfrm>
        </p:spPr>
      </p:pic>
    </p:spTree>
    <p:extLst>
      <p:ext uri="{BB962C8B-B14F-4D97-AF65-F5344CB8AC3E}">
        <p14:creationId xmlns:p14="http://schemas.microsoft.com/office/powerpoint/2010/main" val="19367750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r>
              <a:rPr lang="tt-RU" dirty="0" smtClean="0"/>
              <a:t>өн тәртибе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t-RU" dirty="0" smtClean="0"/>
              <a:t>1.Чүти авыл җирлеге башкарма комитетының  2015 ел эш отчеты һәм 2016 елга каралган эш планы. (Козлов А.Т.)</a:t>
            </a:r>
          </a:p>
          <a:p>
            <a:r>
              <a:rPr lang="tt-RU" dirty="0" smtClean="0"/>
              <a:t>2.Җирлектә урнашкан оешмаларның эш отчетлары. </a:t>
            </a:r>
          </a:p>
          <a:p>
            <a:pPr marL="0" indent="0">
              <a:buNone/>
            </a:pPr>
            <a:r>
              <a:rPr lang="tt-RU" dirty="0" smtClean="0"/>
              <a:t> 1) Мәктәп директоры (Бухарова Л.Г.)                                    </a:t>
            </a:r>
          </a:p>
          <a:p>
            <a:pPr marL="0" indent="0">
              <a:buNone/>
            </a:pPr>
            <a:r>
              <a:rPr lang="tt-RU" dirty="0" smtClean="0"/>
              <a:t>2)Олы Тәрбит ФАП фел</a:t>
            </a:r>
            <a:r>
              <a:rPr lang="ru-RU" dirty="0" smtClean="0"/>
              <a:t>ь</a:t>
            </a:r>
            <a:r>
              <a:rPr lang="tt-RU" dirty="0" smtClean="0"/>
              <a:t>дшеры (Вороб</a:t>
            </a:r>
            <a:r>
              <a:rPr lang="ru-RU" dirty="0" smtClean="0"/>
              <a:t>ь</a:t>
            </a:r>
            <a:r>
              <a:rPr lang="tt-RU" dirty="0" smtClean="0"/>
              <a:t>ева О.А.)                 3)Чүти авыл клубы методисты (Гильфанова Г.)</a:t>
            </a:r>
          </a:p>
          <a:p>
            <a:pPr marL="0" indent="0">
              <a:buNone/>
            </a:pPr>
            <a:r>
              <a:rPr lang="tt-RU" dirty="0" smtClean="0"/>
              <a:t>4)Чүти авыл китапханәчесе (Низамутдинова Ф.)</a:t>
            </a:r>
          </a:p>
          <a:p>
            <a:pPr marL="0" indent="0">
              <a:buNone/>
            </a:pPr>
            <a:r>
              <a:rPr lang="tt-RU" dirty="0" smtClean="0"/>
              <a:t>5) Чүти авыл җирлеге ветераннар советы рәисе (Уткин В.С.) </a:t>
            </a:r>
          </a:p>
          <a:p>
            <a:pPr marL="0" indent="0">
              <a:buNone/>
            </a:pPr>
            <a:r>
              <a:rPr lang="tt-RU" dirty="0"/>
              <a:t>3</a:t>
            </a:r>
            <a:r>
              <a:rPr lang="tt-RU" dirty="0" smtClean="0"/>
              <a:t>.ОП </a:t>
            </a:r>
            <a:r>
              <a:rPr lang="tt-RU" dirty="0"/>
              <a:t>“Кайбицы” участковый (</a:t>
            </a:r>
            <a:r>
              <a:rPr lang="tt-RU" dirty="0" smtClean="0"/>
              <a:t>Камалов Н.С.)</a:t>
            </a:r>
            <a:endParaRPr lang="tt-RU" dirty="0"/>
          </a:p>
          <a:p>
            <a:pPr marL="0" indent="0">
              <a:buNone/>
            </a:pPr>
            <a:r>
              <a:rPr lang="tt-RU" dirty="0"/>
              <a:t>4</a:t>
            </a:r>
            <a:r>
              <a:rPr lang="tt-RU" dirty="0" smtClean="0"/>
              <a:t>. </a:t>
            </a:r>
            <a:r>
              <a:rPr lang="tt-RU" dirty="0" smtClean="0"/>
              <a:t>Кайбыч районы прокуроры  (Загрутдинов Р.Б.)</a:t>
            </a:r>
          </a:p>
          <a:p>
            <a:pPr marL="0" indent="0">
              <a:buNone/>
            </a:pPr>
            <a:r>
              <a:rPr lang="tt-RU" dirty="0"/>
              <a:t>5</a:t>
            </a:r>
            <a:r>
              <a:rPr lang="tt-RU" dirty="0" smtClean="0"/>
              <a:t>.Кайбыч </a:t>
            </a:r>
            <a:r>
              <a:rPr lang="tt-RU" dirty="0" smtClean="0"/>
              <a:t>муни</a:t>
            </a:r>
            <a:r>
              <a:rPr lang="ru-RU" dirty="0" smtClean="0"/>
              <a:t>ц</a:t>
            </a:r>
            <a:r>
              <a:rPr lang="tt-RU" dirty="0" smtClean="0"/>
              <a:t>ипал</a:t>
            </a:r>
            <a:r>
              <a:rPr lang="ru-RU" dirty="0" smtClean="0"/>
              <a:t>ь</a:t>
            </a:r>
            <a:r>
              <a:rPr lang="tt-RU" dirty="0" smtClean="0"/>
              <a:t> район башлыгы Рахматуллин А.И. сүзе</a:t>
            </a:r>
          </a:p>
          <a:p>
            <a:pPr marL="0" indent="0">
              <a:buNone/>
            </a:pPr>
            <a:r>
              <a:rPr lang="tt-RU" dirty="0"/>
              <a:t> </a:t>
            </a:r>
            <a:r>
              <a:rPr lang="tt-RU" dirty="0" smtClean="0"/>
              <a:t>   </a:t>
            </a:r>
            <a:r>
              <a:rPr lang="ru-RU" dirty="0" smtClean="0"/>
              <a:t>          </a:t>
            </a:r>
            <a:endParaRPr lang="tt-RU" dirty="0" smtClean="0"/>
          </a:p>
        </p:txBody>
      </p:sp>
    </p:spTree>
    <p:extLst>
      <p:ext uri="{BB962C8B-B14F-4D97-AF65-F5344CB8AC3E}">
        <p14:creationId xmlns:p14="http://schemas.microsoft.com/office/powerpoint/2010/main" val="37496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Ахтямкиннар йорты</a:t>
            </a:r>
            <a:endParaRPr lang="ru-RU" dirty="0"/>
          </a:p>
        </p:txBody>
      </p:sp>
      <p:pic>
        <p:nvPicPr>
          <p:cNvPr id="3074" name="Picture 2" descr="C:\Users\Алексей\Desktop\Новая папка (3)\IMG_1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25351"/>
            <a:ext cx="8208912" cy="56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82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Кириловлар йорты</a:t>
            </a:r>
            <a:endParaRPr lang="ru-RU" dirty="0"/>
          </a:p>
        </p:txBody>
      </p:sp>
      <p:pic>
        <p:nvPicPr>
          <p:cNvPr id="4098" name="Picture 2" descr="C:\Users\Алексей\Desktop\Новая папка (3)\IMG_1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11130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83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ей\Desktop\Новая папка (3)\image (3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887635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083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ей\Desktop\Новая папка (3)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648340"/>
            <a:ext cx="8965504" cy="597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32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009183"/>
              </p:ext>
            </p:extLst>
          </p:nvPr>
        </p:nvGraphicFramePr>
        <p:xfrm>
          <a:off x="251518" y="980727"/>
          <a:ext cx="8568953" cy="5616624"/>
        </p:xfrm>
        <a:graphic>
          <a:graphicData uri="http://schemas.openxmlformats.org/drawingml/2006/table">
            <a:tbl>
              <a:tblPr/>
              <a:tblGrid>
                <a:gridCol w="2268440"/>
                <a:gridCol w="2224776"/>
                <a:gridCol w="1962787"/>
                <a:gridCol w="2112950"/>
              </a:tblGrid>
              <a:tr h="1404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Times New Roman"/>
                        </a:rPr>
                        <a:t>Ч</a:t>
                      </a: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үти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Олы Тәрбит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Барлыгы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Times New Roman"/>
                        </a:rPr>
                        <a:t>Трактор</a:t>
                      </a: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лар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43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4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Җинел машиналар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101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67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168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4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Йөк машиналары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Мотоблок</a:t>
                      </a:r>
                      <a:r>
                        <a:rPr lang="tt-RU" sz="2400" b="1" dirty="0">
                          <a:effectLst/>
                          <a:latin typeface="Times New Roman"/>
                          <a:ea typeface="Times New Roman"/>
                        </a:rPr>
                        <a:t>лар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71600" y="116632"/>
            <a:ext cx="637347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АВЫЛ   ҖИРЛЕГЕНДӘ  БУЛГАН ТЕХНИКА  САНЫ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01.01.2016 </a:t>
            </a:r>
            <a:r>
              <a:rPr kumimoji="0" lang="tt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елга.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92189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812202"/>
              </p:ext>
            </p:extLst>
          </p:nvPr>
        </p:nvGraphicFramePr>
        <p:xfrm>
          <a:off x="107504" y="1124741"/>
          <a:ext cx="8856984" cy="5517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3596"/>
                <a:gridCol w="983596"/>
                <a:gridCol w="983596"/>
                <a:gridCol w="983596"/>
                <a:gridCol w="984520"/>
                <a:gridCol w="984520"/>
                <a:gridCol w="984520"/>
                <a:gridCol w="984520"/>
                <a:gridCol w="984520"/>
              </a:tblGrid>
              <a:tr h="269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Еллар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2012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2013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                       2014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                       2015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616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Эре мөгезле терлек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498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583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Чүти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Олы Тәрбит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Барлыгы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Чүти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Олы Тәрбит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Барлыгы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70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313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252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565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296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276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572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91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Шул исәпә сыерлар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274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258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129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134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263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136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138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274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Дуңгызлар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Сарыклар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485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543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271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204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475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348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167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515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Кәҗәләр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9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Атлар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38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Кош-корт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1784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2004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919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889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1808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940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920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1860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Умарта оялары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50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>
                          <a:effectLst/>
                        </a:rPr>
                        <a:t>40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9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ей\Desktop\Новая папка (7)\Иса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93288"/>
            <a:ext cx="5846997" cy="438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Исаев </a:t>
            </a:r>
            <a:r>
              <a:rPr lang="ru-RU" dirty="0" err="1" smtClean="0"/>
              <a:t>Владимирны</a:t>
            </a:r>
            <a:r>
              <a:rPr lang="tt-RU" dirty="0" smtClean="0"/>
              <a:t>ң хуҗалыгы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196752"/>
            <a:ext cx="5256584" cy="3942438"/>
          </a:xfrm>
        </p:spPr>
      </p:pic>
    </p:spTree>
    <p:extLst>
      <p:ext uri="{BB962C8B-B14F-4D97-AF65-F5344CB8AC3E}">
        <p14:creationId xmlns:p14="http://schemas.microsoft.com/office/powerpoint/2010/main" val="5472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</a:t>
            </a:r>
            <a:r>
              <a:rPr lang="ru-RU" dirty="0" err="1" smtClean="0"/>
              <a:t>Щукиннар</a:t>
            </a:r>
            <a:r>
              <a:rPr lang="ru-RU" dirty="0" smtClean="0"/>
              <a:t> </a:t>
            </a:r>
            <a:r>
              <a:rPr lang="ru-RU" dirty="0" err="1" smtClean="0"/>
              <a:t>фермасы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-3315" r="1572" b="17078"/>
          <a:stretch/>
        </p:blipFill>
        <p:spPr>
          <a:xfrm>
            <a:off x="611560" y="980728"/>
            <a:ext cx="7776864" cy="5449376"/>
          </a:xfrm>
        </p:spPr>
      </p:pic>
    </p:spTree>
    <p:extLst>
      <p:ext uri="{BB962C8B-B14F-4D97-AF65-F5344CB8AC3E}">
        <p14:creationId xmlns:p14="http://schemas.microsoft.com/office/powerpoint/2010/main" val="40485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Забойный цех</a:t>
            </a:r>
            <a:endParaRPr lang="ru-RU" dirty="0"/>
          </a:p>
        </p:txBody>
      </p:sp>
      <p:pic>
        <p:nvPicPr>
          <p:cNvPr id="5" name="Picture 2" descr="C:\Users\Алексей\Desktop\Новая папка (3)\IMG_62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29995" cy="562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Район </a:t>
            </a:r>
            <a:r>
              <a:rPr lang="ru-RU" dirty="0" err="1" smtClean="0"/>
              <a:t>ярминк</a:t>
            </a:r>
            <a:r>
              <a:rPr lang="tt-RU" dirty="0" smtClean="0"/>
              <a:t>әсе</a:t>
            </a:r>
            <a:endParaRPr lang="ru-RU" dirty="0"/>
          </a:p>
        </p:txBody>
      </p:sp>
      <p:pic>
        <p:nvPicPr>
          <p:cNvPr id="2050" name="Picture 2" descr="C:\Users\Алексей\Desktop\Новая папка (3)\IMG_26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587"/>
            <a:ext cx="8659862" cy="57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3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2015 елда каралган планнар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875674"/>
              </p:ext>
            </p:extLst>
          </p:nvPr>
        </p:nvGraphicFramePr>
        <p:xfrm>
          <a:off x="251520" y="1765092"/>
          <a:ext cx="8712968" cy="5062158"/>
        </p:xfrm>
        <a:graphic>
          <a:graphicData uri="http://schemas.openxmlformats.org/drawingml/2006/table">
            <a:tbl>
              <a:tblPr firstRow="1" firstCol="1" bandRow="1"/>
              <a:tblGrid>
                <a:gridCol w="4476199"/>
                <a:gridCol w="4236769"/>
              </a:tblGrid>
              <a:tr h="4267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Чутеево</a:t>
                      </a:r>
                      <a:r>
                        <a:rPr lang="ru-RU" sz="1600" b="1" u="sng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600" b="1" u="sng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Б.Тябердино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 января 2015г.</a:t>
                      </a:r>
                      <a:endParaRPr lang="ru-RU" sz="105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Исполнение 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Ансамбль «</a:t>
                      </a: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Тәңкәләр</a:t>
                      </a: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». Приобретение  баяна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Клуб ремонта. Б.Тябердино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Строительство плотины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1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Проведение газа </a:t>
                      </a: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улицу</a:t>
                      </a: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Речная и Советская с. Б.Тябердино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Ведутся проектные работы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Усиление мощности эл.сетей в с.Б.Тябердино 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Второй квартал 2016 г.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 Получение лицензии Чутеевского ФАП на продажу лекарственных средств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05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4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 Передать службе скорой помощи адресное хозяйство населенных пунктов как в электронном, так и в бумажном носителе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передано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7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 Устройство щебеночного покрытия по  ул. Канашская  д. Б.Тябердино,                 ул. Центральная (доп.)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  ул. Ленина  д.Чутеево</a:t>
                      </a:r>
                      <a:endParaRPr lang="ru-RU" sz="105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выполнено</a:t>
                      </a:r>
                      <a:endParaRPr lang="ru-RU" sz="105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2" marR="58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053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163929"/>
              </p:ext>
            </p:extLst>
          </p:nvPr>
        </p:nvGraphicFramePr>
        <p:xfrm>
          <a:off x="179512" y="908718"/>
          <a:ext cx="8784976" cy="5472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0221"/>
                <a:gridCol w="1574385"/>
                <a:gridCol w="1820528"/>
                <a:gridCol w="1451779"/>
                <a:gridCol w="1448063"/>
              </a:tblGrid>
              <a:tr h="90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2012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2013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2014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2015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64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Туучы балалар саны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0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Үлүчеләр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0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>
                          <a:effectLst/>
                        </a:rPr>
                        <a:t>Кайтучылар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0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Китүчеләр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32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359" y="330397"/>
            <a:ext cx="94179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19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19200" algn="l"/>
              </a:tabLst>
            </a:pPr>
            <a:r>
              <a:rPr kumimoji="0" lang="tt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АВЫЛ ҖИРЛЕГЕНДӘ ДЕМОГРАФИК ХӘЛНЕҢ ТОРЫШЫ</a:t>
            </a:r>
            <a:r>
              <a:rPr kumimoji="0" lang="tt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t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192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159894"/>
              </p:ext>
            </p:extLst>
          </p:nvPr>
        </p:nvGraphicFramePr>
        <p:xfrm>
          <a:off x="179512" y="1628800"/>
          <a:ext cx="8784976" cy="3888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3845"/>
                <a:gridCol w="1998818"/>
                <a:gridCol w="2094461"/>
                <a:gridCol w="1517102"/>
                <a:gridCol w="1390750"/>
              </a:tblGrid>
              <a:tr h="1944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</a:rPr>
                        <a:t>2011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</a:rPr>
                        <a:t>2012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</a:rPr>
                        <a:t>2013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2014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2015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44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effectLst/>
                        </a:rPr>
                        <a:t>7</a:t>
                      </a:r>
                      <a:r>
                        <a:rPr lang="tt-RU" sz="4000" dirty="0" smtClean="0">
                          <a:effectLst/>
                        </a:rPr>
                        <a:t>4,8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74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72,5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73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4000" dirty="0" smtClean="0">
                          <a:effectLst/>
                        </a:rPr>
                        <a:t>73,9</a:t>
                      </a:r>
                      <a:endParaRPr lang="ru-RU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202379"/>
            <a:ext cx="527567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Үлүчеләрнең уртача яше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006586"/>
              </p:ext>
            </p:extLst>
          </p:nvPr>
        </p:nvGraphicFramePr>
        <p:xfrm>
          <a:off x="467544" y="692699"/>
          <a:ext cx="8424935" cy="6048671"/>
        </p:xfrm>
        <a:graphic>
          <a:graphicData uri="http://schemas.openxmlformats.org/drawingml/2006/table">
            <a:tbl>
              <a:tblPr/>
              <a:tblGrid>
                <a:gridCol w="4228179"/>
                <a:gridCol w="1626002"/>
                <a:gridCol w="1299080"/>
                <a:gridCol w="1219358"/>
                <a:gridCol w="52316"/>
              </a:tblGrid>
              <a:tr h="4899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   Годовой план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Уточненный план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  Исполнение      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Земельный налог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         340000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372200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384435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Налог на имущество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140000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155230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157478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Подоходный   налог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86000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86000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70418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Аренда имущества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23000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23000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6397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9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Арендная плата за земли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16000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22000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7393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Единый сельхозналог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48106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50606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Доход от прод зем.участ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29881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29881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Штрафы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Госпошлина за совершение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нотариальных действий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449580">
                        <a:spcAft>
                          <a:spcPts val="0"/>
                        </a:spcAft>
                        <a:tabLst>
                          <a:tab pos="939165" algn="ctr"/>
                        </a:tabLs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   3000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449580">
                        <a:spcAft>
                          <a:spcPts val="0"/>
                        </a:spcAft>
                        <a:tabLst>
                          <a:tab pos="890270" algn="ctr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3000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2700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От платных услуг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         129000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418239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440882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Всего собственный    доход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849000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427000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427000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Безвозмездные     поступления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679300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2617980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2617980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Доходы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1273300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4152755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4157896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Расходы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1273300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4280111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Times New Roman"/>
                          <a:ea typeface="Times New Roman"/>
                        </a:rPr>
                        <a:t>4273573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1"/>
            <a:ext cx="5837436" cy="80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2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ей\Desktop\Новая папка (3)\IMG_1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658"/>
            <a:ext cx="8352928" cy="62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64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286059"/>
              </p:ext>
            </p:extLst>
          </p:nvPr>
        </p:nvGraphicFramePr>
        <p:xfrm>
          <a:off x="395535" y="836711"/>
          <a:ext cx="8424936" cy="5472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1606"/>
                <a:gridCol w="1675373"/>
                <a:gridCol w="2111575"/>
                <a:gridCol w="1756382"/>
              </a:tblGrid>
              <a:tr h="238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 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Чути авылы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Олы Тэрбит авылы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Барлыгы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9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Телефон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187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144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331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9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Интернет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123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73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196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570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Кабельное телевидение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154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>
                          <a:effectLst/>
                        </a:rPr>
                        <a:t>42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>
                          <a:effectLst/>
                        </a:rPr>
                        <a:t>196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2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Билайн </a:t>
            </a:r>
            <a:r>
              <a:rPr lang="tt-RU" dirty="0" smtClean="0"/>
              <a:t>антеннасы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0347" y="1568285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0642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Таттелеком антеннасы</a:t>
            </a:r>
            <a:endParaRPr lang="ru-RU" dirty="0"/>
          </a:p>
        </p:txBody>
      </p:sp>
      <p:pic>
        <p:nvPicPr>
          <p:cNvPr id="8194" name="Picture 2" descr="C:\Users\Алексей\Desktop\Новая папка (3)\IMG_15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136903" cy="574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62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Чүти зиратлары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5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92896"/>
            <a:ext cx="547243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0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tt-RU" dirty="0" smtClean="0"/>
              <a:t> Олы тәрбит зиратлары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3212976"/>
            <a:ext cx="5001614" cy="354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5676"/>
            <a:ext cx="4968551" cy="372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103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Чүтидә яңа су үткәргеч трубалар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7533"/>
            <a:ext cx="8280920" cy="574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119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Чүти авылы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32332"/>
            <a:ext cx="8424936" cy="5091050"/>
          </a:xfrm>
        </p:spPr>
      </p:pic>
    </p:spTree>
    <p:extLst>
      <p:ext uri="{BB962C8B-B14F-4D97-AF65-F5344CB8AC3E}">
        <p14:creationId xmlns:p14="http://schemas.microsoft.com/office/powerpoint/2010/main" val="14291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Олы Тәрбит һәйкәле</a:t>
            </a:r>
            <a:endParaRPr lang="ru-RU" dirty="0"/>
          </a:p>
        </p:txBody>
      </p:sp>
      <p:pic>
        <p:nvPicPr>
          <p:cNvPr id="12290" name="Picture 2" descr="C:\Users\Алексей\Desktop\Новая папка (3)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639363" cy="57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921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Чүти һәйкәле</a:t>
            </a:r>
            <a:endParaRPr lang="ru-RU" dirty="0"/>
          </a:p>
        </p:txBody>
      </p:sp>
      <p:pic>
        <p:nvPicPr>
          <p:cNvPr id="13314" name="Picture 2" descr="C:\Users\Алексей\Desktop\Новая папка (3)\памят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752528" cy="665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43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Йорт номерлары, урам исемнәре</a:t>
            </a:r>
            <a:endParaRPr lang="ru-RU" dirty="0"/>
          </a:p>
        </p:txBody>
      </p:sp>
      <p:pic>
        <p:nvPicPr>
          <p:cNvPr id="14338" name="Picture 2" descr="C:\Users\Алексей\Desktop\Новая папка (3)\IMG_15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68952" cy="57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08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</a:t>
            </a:r>
            <a:r>
              <a:rPr lang="tt-RU" sz="4000" dirty="0" smtClean="0"/>
              <a:t>Гөбенә күперенә алынган  материаллар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dirty="0"/>
              <a:t>Балка </a:t>
            </a:r>
            <a:r>
              <a:rPr lang="ru-RU" sz="3600" b="1" dirty="0" err="1"/>
              <a:t>твутавровая</a:t>
            </a:r>
            <a:r>
              <a:rPr lang="ru-RU" sz="3600" b="1" dirty="0"/>
              <a:t> 55/ 18,9 – 6 шт. цена </a:t>
            </a:r>
            <a:r>
              <a:rPr lang="ru-RU" sz="3600" b="1" dirty="0" smtClean="0"/>
              <a:t>- 180</a:t>
            </a:r>
            <a:r>
              <a:rPr lang="ru-RU" sz="3600" b="1" dirty="0"/>
              <a:t> 000 руб.</a:t>
            </a:r>
            <a:endParaRPr lang="ru-RU" sz="3600" dirty="0"/>
          </a:p>
          <a:p>
            <a:r>
              <a:rPr lang="ru-RU" sz="3600" b="1" dirty="0"/>
              <a:t>Балка </a:t>
            </a:r>
            <a:r>
              <a:rPr lang="ru-RU" sz="3600" b="1" dirty="0" err="1"/>
              <a:t>твутавровая</a:t>
            </a:r>
            <a:r>
              <a:rPr lang="ru-RU" sz="3600" b="1" dirty="0"/>
              <a:t> 40/ 18,6 – 1 шт.  цена </a:t>
            </a:r>
            <a:r>
              <a:rPr lang="ru-RU" sz="3600" b="1" dirty="0" smtClean="0"/>
              <a:t>- 15</a:t>
            </a:r>
            <a:r>
              <a:rPr lang="ru-RU" sz="3600" b="1" dirty="0"/>
              <a:t> 000 руб.</a:t>
            </a:r>
            <a:endParaRPr lang="ru-RU" sz="3600" dirty="0"/>
          </a:p>
          <a:p>
            <a:r>
              <a:rPr lang="ru-RU" sz="3600" b="1" dirty="0"/>
              <a:t>Транспортные услуги – 24 000 руб.</a:t>
            </a:r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497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Гөбенә күперен ясау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399337" cy="566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516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52936"/>
            <a:ext cx="4346949" cy="3260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91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Туым җондызы</a:t>
            </a:r>
            <a:endParaRPr lang="ru-RU" dirty="0"/>
          </a:p>
        </p:txBody>
      </p:sp>
      <p:pic>
        <p:nvPicPr>
          <p:cNvPr id="16386" name="Picture 2" descr="C:\Users\Алексей\Desktop\Новая папка (3)\view_854607_12689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438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83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91421" cy="59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052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83269" cy="584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553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48938" cy="6336704"/>
          </a:xfrm>
        </p:spPr>
      </p:pic>
    </p:spTree>
    <p:extLst>
      <p:ext uri="{BB962C8B-B14F-4D97-AF65-F5344CB8AC3E}">
        <p14:creationId xmlns:p14="http://schemas.microsoft.com/office/powerpoint/2010/main" val="37966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Олы Тәрбит авылы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" b="12977"/>
          <a:stretch/>
        </p:blipFill>
        <p:spPr>
          <a:xfrm>
            <a:off x="251520" y="1556792"/>
            <a:ext cx="8613969" cy="4968552"/>
          </a:xfrm>
        </p:spPr>
      </p:pic>
    </p:spTree>
    <p:extLst>
      <p:ext uri="{BB962C8B-B14F-4D97-AF65-F5344CB8AC3E}">
        <p14:creationId xmlns:p14="http://schemas.microsoft.com/office/powerpoint/2010/main" val="1049948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12968" cy="653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62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67744" y="620688"/>
            <a:ext cx="8089776" cy="3589008"/>
          </a:xfrm>
        </p:spPr>
        <p:txBody>
          <a:bodyPr>
            <a:noAutofit/>
          </a:bodyPr>
          <a:lstStyle/>
          <a:p>
            <a:r>
              <a:rPr lang="tt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2818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493562"/>
              </p:ext>
            </p:extLst>
          </p:nvPr>
        </p:nvGraphicFramePr>
        <p:xfrm>
          <a:off x="755576" y="836712"/>
          <a:ext cx="7488831" cy="5651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3939"/>
                <a:gridCol w="1610282"/>
                <a:gridCol w="1759731"/>
                <a:gridCol w="1244879"/>
              </a:tblGrid>
              <a:tr h="1145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Чути авылы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Олы Тэрбит авылы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Барлыгы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5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Барлык йортлар саны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340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215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555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5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Кеше яши торган йортлар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</a:rPr>
                        <a:t>204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157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</a:rPr>
                        <a:t>        361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5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Дача булып торучы йортлар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105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36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141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5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Буш йортлар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18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43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4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Вакытлыча кеше яш</a:t>
                      </a:r>
                      <a:r>
                        <a:rPr lang="tt-RU" sz="1600">
                          <a:effectLst/>
                        </a:rPr>
                        <a:t>ә</a:t>
                      </a:r>
                      <a:r>
                        <a:rPr lang="ru-RU" sz="1600">
                          <a:effectLst/>
                        </a:rPr>
                        <a:t>ми торган йортлар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 smtClean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8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5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Регистрация утк</a:t>
                      </a:r>
                      <a:r>
                        <a:rPr lang="tt-RU" sz="1600">
                          <a:effectLst/>
                        </a:rPr>
                        <a:t>ә</a:t>
                      </a:r>
                      <a:r>
                        <a:rPr lang="ru-RU" sz="1600">
                          <a:effectLst/>
                        </a:rPr>
                        <a:t>н йортлар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325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206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531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5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Үл</a:t>
                      </a:r>
                      <a:r>
                        <a:rPr lang="ru-RU" sz="1600">
                          <a:effectLst/>
                        </a:rPr>
                        <a:t>г</a:t>
                      </a:r>
                      <a:r>
                        <a:rPr lang="tt-RU" sz="1600">
                          <a:effectLst/>
                        </a:rPr>
                        <a:t>ән</a:t>
                      </a:r>
                      <a:r>
                        <a:rPr lang="ru-RU" sz="1600">
                          <a:effectLst/>
                        </a:rPr>
                        <a:t> кеше исеменд</a:t>
                      </a:r>
                      <a:r>
                        <a:rPr lang="tt-RU" sz="1600">
                          <a:effectLst/>
                        </a:rPr>
                        <a:t>ә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5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>
                          <a:effectLst/>
                        </a:rPr>
                        <a:t>6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1" dirty="0">
                          <a:effectLst/>
                        </a:rPr>
                        <a:t>11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33525" y="2258239"/>
            <a:ext cx="22794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7995" y="33265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ЙОРТЛАР  ИСӘБЕ</a:t>
            </a:r>
          </a:p>
        </p:txBody>
      </p:sp>
    </p:spTree>
    <p:extLst>
      <p:ext uri="{BB962C8B-B14F-4D97-AF65-F5344CB8AC3E}">
        <p14:creationId xmlns:p14="http://schemas.microsoft.com/office/powerpoint/2010/main" val="27519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Кеше саны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435909"/>
              </p:ext>
            </p:extLst>
          </p:nvPr>
        </p:nvGraphicFramePr>
        <p:xfrm>
          <a:off x="251520" y="332656"/>
          <a:ext cx="8229600" cy="5991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0633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</a:t>
            </a:r>
            <a:r>
              <a:rPr lang="tt-RU" sz="4000" dirty="0" smtClean="0"/>
              <a:t>Халык</a:t>
            </a:r>
            <a:r>
              <a:rPr lang="tt-RU" dirty="0" smtClean="0"/>
              <a:t> </a:t>
            </a:r>
            <a:r>
              <a:rPr lang="tt-RU" sz="4000" dirty="0" smtClean="0"/>
              <a:t>санының</a:t>
            </a:r>
            <a:r>
              <a:rPr lang="tt-RU" dirty="0" smtClean="0"/>
              <a:t> 3 </a:t>
            </a:r>
            <a:r>
              <a:rPr lang="tt-RU" sz="4000" dirty="0" smtClean="0"/>
              <a:t>еллык</a:t>
            </a:r>
            <a:r>
              <a:rPr lang="tt-RU" dirty="0" smtClean="0"/>
              <a:t> </a:t>
            </a:r>
            <a:r>
              <a:rPr lang="tt-RU" sz="4000" dirty="0" smtClean="0"/>
              <a:t>чагышмасы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660138"/>
              </p:ext>
            </p:extLst>
          </p:nvPr>
        </p:nvGraphicFramePr>
        <p:xfrm>
          <a:off x="611560" y="1196752"/>
          <a:ext cx="8219256" cy="519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919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Autofit/>
          </a:bodyPr>
          <a:lstStyle/>
          <a:p>
            <a:r>
              <a:rPr lang="tt-RU" sz="3600" dirty="0" smtClean="0"/>
              <a:t>З</a:t>
            </a:r>
            <a:r>
              <a:rPr lang="ru-RU" sz="3600" dirty="0" err="1" smtClean="0"/>
              <a:t>анятость</a:t>
            </a:r>
            <a:r>
              <a:rPr lang="ru-RU" sz="3600" dirty="0" smtClean="0"/>
              <a:t> населения на 01.01.2016 год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689515"/>
              </p:ext>
            </p:extLst>
          </p:nvPr>
        </p:nvGraphicFramePr>
        <p:xfrm>
          <a:off x="457200" y="1268413"/>
          <a:ext cx="8229600" cy="5400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49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3846</TotalTime>
  <Words>730</Words>
  <Application>Microsoft Office PowerPoint</Application>
  <PresentationFormat>Экран (4:3)</PresentationFormat>
  <Paragraphs>352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Поток</vt:lpstr>
      <vt:lpstr>Презентация PowerPoint</vt:lpstr>
      <vt:lpstr>Көн тәртибе</vt:lpstr>
      <vt:lpstr>2015 елда каралган планнар</vt:lpstr>
      <vt:lpstr>Чүти авылы</vt:lpstr>
      <vt:lpstr> Олы Тәрбит авылы</vt:lpstr>
      <vt:lpstr>Презентация PowerPoint</vt:lpstr>
      <vt:lpstr> Кеше саны</vt:lpstr>
      <vt:lpstr> Халык санының 3 еллык чагышмасы</vt:lpstr>
      <vt:lpstr>Занятость населения на 01.01.2016 год</vt:lpstr>
      <vt:lpstr> Чүти урта мәктәбе</vt:lpstr>
      <vt:lpstr>Олы Тәрбит башлангыч мәктәбе</vt:lpstr>
      <vt:lpstr>Балалар бакчасы</vt:lpstr>
      <vt:lpstr> ФАП</vt:lpstr>
      <vt:lpstr> Чүти авыл мәдәният йорты</vt:lpstr>
      <vt:lpstr> Олы Тәрбит авылы мәдәният йорты</vt:lpstr>
      <vt:lpstr> Олы Тәрбит кибетләре</vt:lpstr>
      <vt:lpstr>Чути  кибетләре</vt:lpstr>
      <vt:lpstr> Чүти мәчете</vt:lpstr>
      <vt:lpstr> Олы Тәрбит чиркәүе</vt:lpstr>
      <vt:lpstr> Ахтямкиннар йорты</vt:lpstr>
      <vt:lpstr> Кириловлар йорты</vt:lpstr>
      <vt:lpstr>Презентация PowerPoint</vt:lpstr>
      <vt:lpstr>Презентация PowerPoint</vt:lpstr>
      <vt:lpstr>Презентация PowerPoint</vt:lpstr>
      <vt:lpstr>Презентация PowerPoint</vt:lpstr>
      <vt:lpstr>Исаев Владимирның хуҗалыгы</vt:lpstr>
      <vt:lpstr> Щукиннар фермасы</vt:lpstr>
      <vt:lpstr>   Забойный цех</vt:lpstr>
      <vt:lpstr> Район ярминкәсе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Билайн антеннасы</vt:lpstr>
      <vt:lpstr> Таттелеком антеннасы</vt:lpstr>
      <vt:lpstr> Чүти зиратлары</vt:lpstr>
      <vt:lpstr> Олы тәрбит зиратлары</vt:lpstr>
      <vt:lpstr> Чүтидә яңа су үткәргеч трубалар</vt:lpstr>
      <vt:lpstr> Олы Тәрбит һәйкәле</vt:lpstr>
      <vt:lpstr>Чүти һәйкәле</vt:lpstr>
      <vt:lpstr>Йорт номерлары, урам исемнәре</vt:lpstr>
      <vt:lpstr> Гөбенә күперенә алынган  материаллар</vt:lpstr>
      <vt:lpstr> Гөбенә күперен ясау</vt:lpstr>
      <vt:lpstr>..</vt:lpstr>
      <vt:lpstr> Туым җондызы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110</cp:revision>
  <dcterms:created xsi:type="dcterms:W3CDTF">2013-01-29T07:51:51Z</dcterms:created>
  <dcterms:modified xsi:type="dcterms:W3CDTF">2016-01-26T13:32:37Z</dcterms:modified>
</cp:coreProperties>
</file>